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notesMasterIdLst>
    <p:notesMasterId r:id="rId14"/>
  </p:notesMasterIdLst>
  <p:handoutMasterIdLst>
    <p:handoutMasterId r:id="rId15"/>
  </p:handoutMasterIdLst>
  <p:sldIdLst>
    <p:sldId id="298" r:id="rId5"/>
    <p:sldId id="287" r:id="rId6"/>
    <p:sldId id="288" r:id="rId7"/>
    <p:sldId id="289" r:id="rId8"/>
    <p:sldId id="290" r:id="rId9"/>
    <p:sldId id="293" r:id="rId10"/>
    <p:sldId id="292" r:id="rId11"/>
    <p:sldId id="291" r:id="rId12"/>
    <p:sldId id="299" r:id="rId13"/>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368D885-E741-06B8-55B2-74EEA85EBE8F}" v="31" dt="2022-02-15T13:56:46.634"/>
    <p1510:client id="{70D14781-97F7-42F2-8BDD-0E0639363FDF}" v="1" dt="2022-02-16T16:27:45.00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2" d="100"/>
          <a:sy n="62" d="100"/>
        </p:scale>
        <p:origin x="804"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yals,Jessica M." userId="S::jessicaryals@ufl.edu::e769dffe-e968-4a7a-b5ad-c01a1a147b7b" providerId="AD" clId="Web-{70D14781-97F7-42F2-8BDD-0E0639363FDF}"/>
    <pc:docChg chg="modSld">
      <pc:chgData name="Ryals,Jessica M." userId="S::jessicaryals@ufl.edu::e769dffe-e968-4a7a-b5ad-c01a1a147b7b" providerId="AD" clId="Web-{70D14781-97F7-42F2-8BDD-0E0639363FDF}" dt="2022-02-16T16:27:45.008" v="0" actId="14100"/>
      <pc:docMkLst>
        <pc:docMk/>
      </pc:docMkLst>
      <pc:sldChg chg="modSp">
        <pc:chgData name="Ryals,Jessica M." userId="S::jessicaryals@ufl.edu::e769dffe-e968-4a7a-b5ad-c01a1a147b7b" providerId="AD" clId="Web-{70D14781-97F7-42F2-8BDD-0E0639363FDF}" dt="2022-02-16T16:27:45.008" v="0" actId="14100"/>
        <pc:sldMkLst>
          <pc:docMk/>
          <pc:sldMk cId="969484080" sldId="292"/>
        </pc:sldMkLst>
        <pc:spChg chg="mod">
          <ac:chgData name="Ryals,Jessica M." userId="S::jessicaryals@ufl.edu::e769dffe-e968-4a7a-b5ad-c01a1a147b7b" providerId="AD" clId="Web-{70D14781-97F7-42F2-8BDD-0E0639363FDF}" dt="2022-02-16T16:27:45.008" v="0" actId="14100"/>
          <ac:spMkLst>
            <pc:docMk/>
            <pc:sldMk cId="969484080" sldId="292"/>
            <ac:spMk id="3"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5E5F27D3-4389-448D-BA74-25034E23BB85}" type="datetimeFigureOut">
              <a:rPr lang="en-US" smtClean="0"/>
              <a:t>2/16/2022</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3B04AD8A-6E08-4786-8B61-782B1248A30C}" type="slidenum">
              <a:rPr lang="en-US" smtClean="0"/>
              <a:t>‹#›</a:t>
            </a:fld>
            <a:endParaRPr lang="en-US"/>
          </a:p>
        </p:txBody>
      </p:sp>
    </p:spTree>
    <p:extLst>
      <p:ext uri="{BB962C8B-B14F-4D97-AF65-F5344CB8AC3E}">
        <p14:creationId xmlns:p14="http://schemas.microsoft.com/office/powerpoint/2010/main" val="10098752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AB9D0488-9697-4742-B53D-4695F7765BE0}" type="datetimeFigureOut">
              <a:rPr lang="en-US" smtClean="0"/>
              <a:t>2/16/2022</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73698916-54B5-414F-9A61-62A7DFAC65CF}" type="slidenum">
              <a:rPr lang="en-US" smtClean="0"/>
              <a:t>‹#›</a:t>
            </a:fld>
            <a:endParaRPr lang="en-US"/>
          </a:p>
        </p:txBody>
      </p:sp>
    </p:spTree>
    <p:extLst>
      <p:ext uri="{BB962C8B-B14F-4D97-AF65-F5344CB8AC3E}">
        <p14:creationId xmlns:p14="http://schemas.microsoft.com/office/powerpoint/2010/main" val="13541135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61BEF0D-F0BB-DE4B-95CE-6DB70DBA9567}" type="datetimeFigureOut">
              <a:rPr lang="en-US" dirty="0"/>
              <a:pPr/>
              <a:t>2/16/2022</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2/16/2022</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2/16/2022</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2/16/2022</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2/16/2022</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2/16/2022</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2/16/2022</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2/16/2022</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2/16/2022</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2/16/2022</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61BEF0D-F0BB-DE4B-95CE-6DB70DBA9567}" type="datetimeFigureOut">
              <a:rPr lang="en-US" dirty="0"/>
              <a:pPr/>
              <a:t>2/16/2022</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61BEF0D-F0BB-DE4B-95CE-6DB70DBA9567}" type="datetimeFigureOut">
              <a:rPr lang="en-US" dirty="0"/>
              <a:pPr/>
              <a:t>2/16/2022</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61BEF0D-F0BB-DE4B-95CE-6DB70DBA9567}" type="datetimeFigureOut">
              <a:rPr lang="en-US" dirty="0"/>
              <a:pPr/>
              <a:t>2/16/2022</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2/16/2022</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2/16/2022</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2/16/2022</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2/16/2022</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www.youtube.com/watch?v=gACtYMv3_BU"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898690" y="618291"/>
            <a:ext cx="3710018" cy="4169749"/>
          </a:xfrm>
        </p:spPr>
        <p:txBody>
          <a:bodyPr>
            <a:normAutofit/>
          </a:bodyPr>
          <a:lstStyle/>
          <a:p>
            <a:r>
              <a:rPr lang="en-US" sz="4400">
                <a:ea typeface="+mj-lt"/>
                <a:cs typeface="+mj-lt"/>
              </a:rPr>
              <a:t>Honey Extraction</a:t>
            </a:r>
            <a:endParaRPr lang="en-US"/>
          </a:p>
        </p:txBody>
      </p:sp>
      <p:sp>
        <p:nvSpPr>
          <p:cNvPr id="3" name="Subtitle 2"/>
          <p:cNvSpPr>
            <a:spLocks noGrp="1"/>
          </p:cNvSpPr>
          <p:nvPr>
            <p:ph type="subTitle" idx="1"/>
          </p:nvPr>
        </p:nvSpPr>
        <p:spPr>
          <a:xfrm>
            <a:off x="1898690" y="5097928"/>
            <a:ext cx="3710018" cy="915561"/>
          </a:xfrm>
        </p:spPr>
        <p:txBody>
          <a:bodyPr>
            <a:normAutofit/>
          </a:bodyPr>
          <a:lstStyle/>
          <a:p>
            <a:r>
              <a:rPr lang="en-US"/>
              <a:t>How and When to Remove Supers</a:t>
            </a:r>
          </a:p>
        </p:txBody>
      </p:sp>
      <p:pic>
        <p:nvPicPr>
          <p:cNvPr id="5" name="Picture 4" descr="Honey in beehive">
            <a:extLst>
              <a:ext uri="{FF2B5EF4-FFF2-40B4-BE49-F238E27FC236}">
                <a16:creationId xmlns:a16="http://schemas.microsoft.com/office/drawing/2014/main" id="{CAA9D491-12A3-444C-896D-8CCD46A347E6}"/>
              </a:ext>
            </a:extLst>
          </p:cNvPr>
          <p:cNvPicPr>
            <a:picLocks noChangeAspect="1"/>
          </p:cNvPicPr>
          <p:nvPr/>
        </p:nvPicPr>
        <p:blipFill rotWithShape="1">
          <a:blip r:embed="rId2"/>
          <a:srcRect l="29102" r="8022" b="-7"/>
          <a:stretch/>
        </p:blipFill>
        <p:spPr>
          <a:xfrm>
            <a:off x="6095998" y="-20965"/>
            <a:ext cx="6096002" cy="6878965"/>
          </a:xfrm>
          <a:prstGeom prst="rect">
            <a:avLst/>
          </a:prstGeom>
        </p:spPr>
      </p:pic>
    </p:spTree>
    <p:extLst>
      <p:ext uri="{BB962C8B-B14F-4D97-AF65-F5344CB8AC3E}">
        <p14:creationId xmlns:p14="http://schemas.microsoft.com/office/powerpoint/2010/main" val="2910835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87669" y="624110"/>
            <a:ext cx="4137059" cy="1280890"/>
          </a:xfrm>
        </p:spPr>
        <p:txBody>
          <a:bodyPr>
            <a:normAutofit/>
          </a:bodyPr>
          <a:lstStyle/>
          <a:p>
            <a:r>
              <a:rPr lang="en-US" sz="3000"/>
              <a:t>How and When do I get “Surplus” Honey?</a:t>
            </a:r>
          </a:p>
        </p:txBody>
      </p:sp>
      <p:sp>
        <p:nvSpPr>
          <p:cNvPr id="3" name="Content Placeholder 2"/>
          <p:cNvSpPr>
            <a:spLocks noGrp="1"/>
          </p:cNvSpPr>
          <p:nvPr>
            <p:ph idx="1"/>
          </p:nvPr>
        </p:nvSpPr>
        <p:spPr>
          <a:xfrm>
            <a:off x="1416768" y="1797978"/>
            <a:ext cx="4407960" cy="4715838"/>
          </a:xfrm>
        </p:spPr>
        <p:txBody>
          <a:bodyPr>
            <a:noAutofit/>
          </a:bodyPr>
          <a:lstStyle/>
          <a:p>
            <a:r>
              <a:rPr lang="en-US" sz="1900" dirty="0">
                <a:solidFill>
                  <a:schemeClr val="tx1"/>
                </a:solidFill>
              </a:rPr>
              <a:t>Honey bees do not hibernate, they are active even during cold spells</a:t>
            </a:r>
          </a:p>
          <a:p>
            <a:endParaRPr lang="en-US" sz="1900" dirty="0">
              <a:solidFill>
                <a:schemeClr val="tx1"/>
              </a:solidFill>
            </a:endParaRPr>
          </a:p>
          <a:p>
            <a:r>
              <a:rPr lang="en-US" sz="1900" dirty="0">
                <a:solidFill>
                  <a:schemeClr val="tx1"/>
                </a:solidFill>
              </a:rPr>
              <a:t>Honey bees put honey away for later use during winter as they often cannot find a food source in the winter months.</a:t>
            </a:r>
          </a:p>
          <a:p>
            <a:endParaRPr lang="en-US" sz="1900" dirty="0">
              <a:solidFill>
                <a:schemeClr val="tx1"/>
              </a:solidFill>
            </a:endParaRPr>
          </a:p>
          <a:p>
            <a:r>
              <a:rPr lang="en-US" sz="1900" dirty="0">
                <a:solidFill>
                  <a:schemeClr val="tx1"/>
                </a:solidFill>
              </a:rPr>
              <a:t>It is important to leave enough honey in the hive for the bees to survive the winter season, they often consume </a:t>
            </a:r>
            <a:r>
              <a:rPr lang="en-US" sz="1900" b="1" dirty="0">
                <a:solidFill>
                  <a:schemeClr val="tx1"/>
                </a:solidFill>
              </a:rPr>
              <a:t>60 to 90 pounds </a:t>
            </a:r>
            <a:r>
              <a:rPr lang="en-US" sz="1900" dirty="0">
                <a:solidFill>
                  <a:schemeClr val="tx1"/>
                </a:solidFill>
              </a:rPr>
              <a:t>of honey during this time.</a:t>
            </a:r>
          </a:p>
          <a:p>
            <a:endParaRPr lang="en-US" sz="1900" dirty="0">
              <a:solidFill>
                <a:schemeClr val="tx1"/>
              </a:solidFill>
            </a:endParaRPr>
          </a:p>
        </p:txBody>
      </p:sp>
      <p:pic>
        <p:nvPicPr>
          <p:cNvPr id="5" name="Picture 4" descr="Bee depositing into a honeycomb">
            <a:extLst>
              <a:ext uri="{FF2B5EF4-FFF2-40B4-BE49-F238E27FC236}">
                <a16:creationId xmlns:a16="http://schemas.microsoft.com/office/drawing/2014/main" id="{E6CC7987-4CA6-4614-AF0D-33A55BD8BFA9}"/>
              </a:ext>
            </a:extLst>
          </p:cNvPr>
          <p:cNvPicPr>
            <a:picLocks noChangeAspect="1"/>
          </p:cNvPicPr>
          <p:nvPr/>
        </p:nvPicPr>
        <p:blipFill rotWithShape="1">
          <a:blip r:embed="rId2"/>
          <a:srcRect l="15908" r="24805" b="-3"/>
          <a:stretch/>
        </p:blipFill>
        <p:spPr>
          <a:xfrm>
            <a:off x="6091916" y="10"/>
            <a:ext cx="6100084" cy="6857990"/>
          </a:xfrm>
          <a:prstGeom prst="rect">
            <a:avLst/>
          </a:prstGeom>
        </p:spPr>
      </p:pic>
    </p:spTree>
    <p:extLst>
      <p:ext uri="{BB962C8B-B14F-4D97-AF65-F5344CB8AC3E}">
        <p14:creationId xmlns:p14="http://schemas.microsoft.com/office/powerpoint/2010/main" val="11575449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pic>
        <p:nvPicPr>
          <p:cNvPr id="5" name="Picture 4" descr="A bee pollinating on a yellow flower">
            <a:extLst>
              <a:ext uri="{FF2B5EF4-FFF2-40B4-BE49-F238E27FC236}">
                <a16:creationId xmlns:a16="http://schemas.microsoft.com/office/drawing/2014/main" id="{E43E4229-6674-4CA2-ABCA-9122CE533AA0}"/>
              </a:ext>
            </a:extLst>
          </p:cNvPr>
          <p:cNvPicPr>
            <a:picLocks noChangeAspect="1"/>
          </p:cNvPicPr>
          <p:nvPr/>
        </p:nvPicPr>
        <p:blipFill rotWithShape="1">
          <a:blip r:embed="rId2"/>
          <a:srcRect l="26396" r="2" b="2"/>
          <a:stretch/>
        </p:blipFill>
        <p:spPr>
          <a:xfrm>
            <a:off x="4485557" y="10"/>
            <a:ext cx="7706443" cy="6857990"/>
          </a:xfrm>
          <a:prstGeom prst="rect">
            <a:avLst/>
          </a:prstGeom>
        </p:spPr>
      </p:pic>
      <p:sp useBgFill="1">
        <p:nvSpPr>
          <p:cNvPr id="9" name="Freeform: Shape 8">
            <a:extLst>
              <a:ext uri="{FF2B5EF4-FFF2-40B4-BE49-F238E27FC236}">
                <a16:creationId xmlns:a16="http://schemas.microsoft.com/office/drawing/2014/main" id="{23C7736A-5A08-4021-9AB6-390DFF506A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0"/>
            <a:ext cx="8170246" cy="6858000"/>
          </a:xfrm>
          <a:custGeom>
            <a:avLst/>
            <a:gdLst>
              <a:gd name="connsiteX0" fmla="*/ 4738960 w 8170246"/>
              <a:gd name="connsiteY0" fmla="*/ 0 h 6858000"/>
              <a:gd name="connsiteX1" fmla="*/ 4862151 w 8170246"/>
              <a:gd name="connsiteY1" fmla="*/ 0 h 6858000"/>
              <a:gd name="connsiteX2" fmla="*/ 8088169 w 8170246"/>
              <a:gd name="connsiteY2" fmla="*/ 3226735 h 6858000"/>
              <a:gd name="connsiteX3" fmla="*/ 8088169 w 8170246"/>
              <a:gd name="connsiteY3" fmla="*/ 3626507 h 6858000"/>
              <a:gd name="connsiteX4" fmla="*/ 4857393 w 8170246"/>
              <a:gd name="connsiteY4" fmla="*/ 6858000 h 6858000"/>
              <a:gd name="connsiteX5" fmla="*/ 4783581 w 8170246"/>
              <a:gd name="connsiteY5" fmla="*/ 6858000 h 6858000"/>
              <a:gd name="connsiteX6" fmla="*/ 4734202 w 8170246"/>
              <a:gd name="connsiteY6" fmla="*/ 6858000 h 6858000"/>
              <a:gd name="connsiteX7" fmla="*/ 7964978 w 8170246"/>
              <a:gd name="connsiteY7" fmla="*/ 3626507 h 6858000"/>
              <a:gd name="connsiteX8" fmla="*/ 7964978 w 8170246"/>
              <a:gd name="connsiteY8" fmla="*/ 3226735 h 6858000"/>
              <a:gd name="connsiteX9" fmla="*/ 4738960 w 8170246"/>
              <a:gd name="connsiteY9" fmla="*/ 0 h 6858000"/>
              <a:gd name="connsiteX10" fmla="*/ 0 w 8170246"/>
              <a:gd name="connsiteY10" fmla="*/ 0 h 6858000"/>
              <a:gd name="connsiteX11" fmla="*/ 98791 w 8170246"/>
              <a:gd name="connsiteY11" fmla="*/ 0 h 6858000"/>
              <a:gd name="connsiteX12" fmla="*/ 4456718 w 8170246"/>
              <a:gd name="connsiteY12" fmla="*/ 0 h 6858000"/>
              <a:gd name="connsiteX13" fmla="*/ 4603489 w 8170246"/>
              <a:gd name="connsiteY13" fmla="*/ 0 h 6858000"/>
              <a:gd name="connsiteX14" fmla="*/ 7829507 w 8170246"/>
              <a:gd name="connsiteY14" fmla="*/ 3226735 h 6858000"/>
              <a:gd name="connsiteX15" fmla="*/ 7829507 w 8170246"/>
              <a:gd name="connsiteY15" fmla="*/ 3626507 h 6858000"/>
              <a:gd name="connsiteX16" fmla="*/ 4598731 w 8170246"/>
              <a:gd name="connsiteY16" fmla="*/ 6858000 h 6858000"/>
              <a:gd name="connsiteX17" fmla="*/ 4540663 w 8170246"/>
              <a:gd name="connsiteY17" fmla="*/ 6858000 h 6858000"/>
              <a:gd name="connsiteX18" fmla="*/ 133398 w 8170246"/>
              <a:gd name="connsiteY18" fmla="*/ 6858000 h 6858000"/>
              <a:gd name="connsiteX19" fmla="*/ 0 w 8170246"/>
              <a:gd name="connsiteY1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170246" h="6858000">
                <a:moveTo>
                  <a:pt x="4738960" y="0"/>
                </a:moveTo>
                <a:lnTo>
                  <a:pt x="4862151" y="0"/>
                </a:lnTo>
                <a:cubicBezTo>
                  <a:pt x="4862151" y="0"/>
                  <a:pt x="4862151" y="0"/>
                  <a:pt x="8088169" y="3226735"/>
                </a:cubicBezTo>
                <a:cubicBezTo>
                  <a:pt x="8197606" y="3336196"/>
                  <a:pt x="8197606" y="3517045"/>
                  <a:pt x="8088169" y="3626507"/>
                </a:cubicBezTo>
                <a:cubicBezTo>
                  <a:pt x="8088169" y="3626507"/>
                  <a:pt x="8088169" y="3626507"/>
                  <a:pt x="4857393" y="6858000"/>
                </a:cubicBezTo>
                <a:cubicBezTo>
                  <a:pt x="4857393" y="6858000"/>
                  <a:pt x="4857393" y="6858000"/>
                  <a:pt x="4783581" y="6858000"/>
                </a:cubicBezTo>
                <a:lnTo>
                  <a:pt x="4734202" y="6858000"/>
                </a:lnTo>
                <a:cubicBezTo>
                  <a:pt x="7964978" y="3626507"/>
                  <a:pt x="7964978" y="3626507"/>
                  <a:pt x="7964978" y="3626507"/>
                </a:cubicBezTo>
                <a:cubicBezTo>
                  <a:pt x="8074415" y="3517045"/>
                  <a:pt x="8074415" y="3336196"/>
                  <a:pt x="7964978" y="3226735"/>
                </a:cubicBezTo>
                <a:cubicBezTo>
                  <a:pt x="4738960" y="0"/>
                  <a:pt x="4738960" y="0"/>
                  <a:pt x="4738960" y="0"/>
                </a:cubicBezTo>
                <a:close/>
                <a:moveTo>
                  <a:pt x="0" y="0"/>
                </a:moveTo>
                <a:lnTo>
                  <a:pt x="98791" y="0"/>
                </a:lnTo>
                <a:cubicBezTo>
                  <a:pt x="1075904" y="0"/>
                  <a:pt x="2469401" y="0"/>
                  <a:pt x="4456718" y="0"/>
                </a:cubicBezTo>
                <a:lnTo>
                  <a:pt x="4603489" y="0"/>
                </a:lnTo>
                <a:cubicBezTo>
                  <a:pt x="4603489" y="0"/>
                  <a:pt x="4603489" y="0"/>
                  <a:pt x="7829507" y="3226735"/>
                </a:cubicBezTo>
                <a:cubicBezTo>
                  <a:pt x="7938944" y="3336196"/>
                  <a:pt x="7938944" y="3517045"/>
                  <a:pt x="7829507" y="3626507"/>
                </a:cubicBezTo>
                <a:cubicBezTo>
                  <a:pt x="7829507" y="3626507"/>
                  <a:pt x="7829507" y="3626507"/>
                  <a:pt x="4598731" y="6858000"/>
                </a:cubicBezTo>
                <a:lnTo>
                  <a:pt x="4540663" y="6858000"/>
                </a:lnTo>
                <a:cubicBezTo>
                  <a:pt x="4077749" y="6858000"/>
                  <a:pt x="2938270" y="6858000"/>
                  <a:pt x="133398" y="6858000"/>
                </a:cubicBezTo>
                <a:lnTo>
                  <a:pt x="0" y="6858000"/>
                </a:lnTo>
                <a:close/>
              </a:path>
            </a:pathLst>
          </a:custGeom>
          <a:ln>
            <a:noFill/>
          </a:ln>
          <a:effec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noAutofit/>
          </a:bodyPr>
          <a:lstStyle/>
          <a:p>
            <a:endParaRPr lang="en-US" dirty="0"/>
          </a:p>
        </p:txBody>
      </p:sp>
      <p:sp>
        <p:nvSpPr>
          <p:cNvPr id="2" name="Title 1"/>
          <p:cNvSpPr>
            <a:spLocks noGrp="1"/>
          </p:cNvSpPr>
          <p:nvPr>
            <p:ph type="title"/>
          </p:nvPr>
        </p:nvSpPr>
        <p:spPr>
          <a:xfrm>
            <a:off x="449618" y="179776"/>
            <a:ext cx="4623955" cy="1280890"/>
          </a:xfrm>
        </p:spPr>
        <p:txBody>
          <a:bodyPr>
            <a:normAutofit/>
          </a:bodyPr>
          <a:lstStyle/>
          <a:p>
            <a:r>
              <a:rPr lang="en-US" sz="3300" dirty="0"/>
              <a:t>When is it Time to Remove the Honey?</a:t>
            </a:r>
          </a:p>
        </p:txBody>
      </p:sp>
      <p:sp>
        <p:nvSpPr>
          <p:cNvPr id="11" name="Rectangle 10">
            <a:extLst>
              <a:ext uri="{FF2B5EF4-FFF2-40B4-BE49-F238E27FC236}">
                <a16:creationId xmlns:a16="http://schemas.microsoft.com/office/drawing/2014/main" id="{433DF4D3-8A35-461A-ABE0-F56B78A137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p:cNvSpPr>
            <a:spLocks noGrp="1"/>
          </p:cNvSpPr>
          <p:nvPr>
            <p:ph idx="1"/>
          </p:nvPr>
        </p:nvSpPr>
        <p:spPr>
          <a:xfrm>
            <a:off x="449618" y="1640441"/>
            <a:ext cx="5560764" cy="4020620"/>
          </a:xfrm>
        </p:spPr>
        <p:txBody>
          <a:bodyPr>
            <a:noAutofit/>
          </a:bodyPr>
          <a:lstStyle/>
          <a:p>
            <a:pPr>
              <a:lnSpc>
                <a:spcPct val="90000"/>
              </a:lnSpc>
            </a:pPr>
            <a:r>
              <a:rPr lang="en-US" dirty="0"/>
              <a:t>Honey can be removed from a hive almost anytime provided that the honey is fully capped over.</a:t>
            </a:r>
          </a:p>
          <a:p>
            <a:pPr lvl="1">
              <a:lnSpc>
                <a:spcPct val="90000"/>
              </a:lnSpc>
            </a:pPr>
            <a:r>
              <a:rPr lang="en-US" sz="1800" dirty="0"/>
              <a:t>“Capped over” means that more than 7/8ths of the frame is capped.</a:t>
            </a:r>
          </a:p>
          <a:p>
            <a:pPr lvl="1">
              <a:lnSpc>
                <a:spcPct val="90000"/>
              </a:lnSpc>
            </a:pPr>
            <a:r>
              <a:rPr lang="en-US" sz="1800" dirty="0"/>
              <a:t>Uncapped (unripe) honey will ferment &amp; spoil if you harvest it, too much moisture.</a:t>
            </a:r>
          </a:p>
          <a:p>
            <a:pPr lvl="1">
              <a:lnSpc>
                <a:spcPct val="90000"/>
              </a:lnSpc>
            </a:pPr>
            <a:endParaRPr lang="en-US" sz="1800" dirty="0"/>
          </a:p>
          <a:p>
            <a:pPr>
              <a:lnSpc>
                <a:spcPct val="90000"/>
              </a:lnSpc>
            </a:pPr>
            <a:r>
              <a:rPr lang="en-US" dirty="0"/>
              <a:t>Personal preference as to how often you remove supers/honey.</a:t>
            </a:r>
          </a:p>
          <a:p>
            <a:pPr lvl="1">
              <a:lnSpc>
                <a:spcPct val="90000"/>
              </a:lnSpc>
            </a:pPr>
            <a:r>
              <a:rPr lang="en-US" sz="1800" dirty="0"/>
              <a:t>Some Beekeepers remove honey once a year while others remove honey after each major nectar/pollen flow</a:t>
            </a:r>
          </a:p>
          <a:p>
            <a:pPr>
              <a:lnSpc>
                <a:spcPct val="90000"/>
              </a:lnSpc>
            </a:pPr>
            <a:r>
              <a:rPr lang="en-US" dirty="0"/>
              <a:t>Make sure you leave enough honey for your hive to survive winter.</a:t>
            </a:r>
          </a:p>
          <a:p>
            <a:pPr>
              <a:lnSpc>
                <a:spcPct val="90000"/>
              </a:lnSpc>
            </a:pPr>
            <a:r>
              <a:rPr lang="en-US" dirty="0"/>
              <a:t>Patience is a virtue!</a:t>
            </a:r>
          </a:p>
          <a:p>
            <a:pPr>
              <a:lnSpc>
                <a:spcPct val="90000"/>
              </a:lnSpc>
            </a:pPr>
            <a:endParaRPr lang="en-US" dirty="0"/>
          </a:p>
        </p:txBody>
      </p:sp>
    </p:spTree>
    <p:extLst>
      <p:ext uri="{BB962C8B-B14F-4D97-AF65-F5344CB8AC3E}">
        <p14:creationId xmlns:p14="http://schemas.microsoft.com/office/powerpoint/2010/main" val="20754928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3483858" y="1201803"/>
            <a:ext cx="5730240" cy="4297680"/>
          </a:xfrm>
          <a:prstGeom prst="rect">
            <a:avLst/>
          </a:prstGeom>
        </p:spPr>
      </p:pic>
      <p:sp>
        <p:nvSpPr>
          <p:cNvPr id="6" name="TextBox 5"/>
          <p:cNvSpPr txBox="1"/>
          <p:nvPr/>
        </p:nvSpPr>
        <p:spPr>
          <a:xfrm>
            <a:off x="1623317" y="3827533"/>
            <a:ext cx="2576821" cy="1200329"/>
          </a:xfrm>
          <a:prstGeom prst="rect">
            <a:avLst/>
          </a:prstGeom>
          <a:noFill/>
        </p:spPr>
        <p:txBody>
          <a:bodyPr wrap="square" rtlCol="0">
            <a:spAutoFit/>
          </a:bodyPr>
          <a:lstStyle/>
          <a:p>
            <a:r>
              <a:rPr lang="en-US" sz="3600" b="1" dirty="0"/>
              <a:t>Uncapped Honey</a:t>
            </a:r>
          </a:p>
        </p:txBody>
      </p:sp>
      <p:sp>
        <p:nvSpPr>
          <p:cNvPr id="9" name="Right Arrow 8"/>
          <p:cNvSpPr/>
          <p:nvPr/>
        </p:nvSpPr>
        <p:spPr>
          <a:xfrm>
            <a:off x="3123526" y="3600956"/>
            <a:ext cx="1383738" cy="22657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p:cNvSpPr/>
          <p:nvPr/>
        </p:nvSpPr>
        <p:spPr>
          <a:xfrm rot="10800000">
            <a:off x="7841182" y="1755971"/>
            <a:ext cx="1440383" cy="23466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634202" y="1990641"/>
            <a:ext cx="2006825" cy="1077218"/>
          </a:xfrm>
          <a:prstGeom prst="rect">
            <a:avLst/>
          </a:prstGeom>
          <a:noFill/>
        </p:spPr>
        <p:txBody>
          <a:bodyPr wrap="square" rtlCol="0">
            <a:spAutoFit/>
          </a:bodyPr>
          <a:lstStyle/>
          <a:p>
            <a:r>
              <a:rPr lang="en-US" sz="3200" b="1" dirty="0"/>
              <a:t>Capped Honey</a:t>
            </a:r>
          </a:p>
        </p:txBody>
      </p:sp>
    </p:spTree>
    <p:extLst>
      <p:ext uri="{BB962C8B-B14F-4D97-AF65-F5344CB8AC3E}">
        <p14:creationId xmlns:p14="http://schemas.microsoft.com/office/powerpoint/2010/main" val="3049504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How to take Honey Supers off the Hive</a:t>
            </a:r>
          </a:p>
        </p:txBody>
      </p:sp>
      <p:sp>
        <p:nvSpPr>
          <p:cNvPr id="3" name="Content Placeholder 2"/>
          <p:cNvSpPr>
            <a:spLocks noGrp="1"/>
          </p:cNvSpPr>
          <p:nvPr>
            <p:ph idx="1"/>
          </p:nvPr>
        </p:nvSpPr>
        <p:spPr>
          <a:xfrm>
            <a:off x="2589212" y="1547973"/>
            <a:ext cx="8915400" cy="4534328"/>
          </a:xfrm>
        </p:spPr>
        <p:txBody>
          <a:bodyPr>
            <a:normAutofit/>
          </a:bodyPr>
          <a:lstStyle/>
          <a:p>
            <a:pPr marL="0" indent="0">
              <a:buNone/>
            </a:pPr>
            <a:r>
              <a:rPr lang="en-US" sz="2400" dirty="0"/>
              <a:t>Bee Escapes</a:t>
            </a:r>
          </a:p>
          <a:p>
            <a:r>
              <a:rPr lang="en-US" sz="2400" dirty="0"/>
              <a:t>Bee escapes are a one-way exit that allows the bees to leave a super and prevent them from re-entering.</a:t>
            </a:r>
          </a:p>
          <a:p>
            <a:endParaRPr lang="en-US" sz="2400" dirty="0"/>
          </a:p>
          <a:p>
            <a:r>
              <a:rPr lang="en-US" sz="2400" dirty="0"/>
              <a:t>Bee escapes are placed on the hole of the inner cover. The cover is then moved under the super you are wishing to remove. Wait a few days until the bees leave the super, and then remove it.</a:t>
            </a:r>
          </a:p>
          <a:p>
            <a:endParaRPr lang="en-US" sz="2400" dirty="0"/>
          </a:p>
          <a:p>
            <a:r>
              <a:rPr lang="en-US" sz="2400" dirty="0"/>
              <a:t>This method works best on cooler days.</a:t>
            </a:r>
          </a:p>
          <a:p>
            <a:endParaRPr lang="en-US" dirty="0"/>
          </a:p>
        </p:txBody>
      </p:sp>
    </p:spTree>
    <p:extLst>
      <p:ext uri="{BB962C8B-B14F-4D97-AF65-F5344CB8AC3E}">
        <p14:creationId xmlns:p14="http://schemas.microsoft.com/office/powerpoint/2010/main" val="23268094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7398C59F-5A18-487B-91D6-B955AACF2E5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30" name="Freeform 11">
              <a:extLst>
                <a:ext uri="{FF2B5EF4-FFF2-40B4-BE49-F238E27FC236}">
                  <a16:creationId xmlns:a16="http://schemas.microsoft.com/office/drawing/2014/main" id="{0557FAFE-C7C3-47EC-A4F5-9B21663192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1" name="Freeform 12">
              <a:extLst>
                <a:ext uri="{FF2B5EF4-FFF2-40B4-BE49-F238E27FC236}">
                  <a16:creationId xmlns:a16="http://schemas.microsoft.com/office/drawing/2014/main" id="{95BC28FB-3882-4674-9D79-EA58BEB7CE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2" name="Freeform 13">
              <a:extLst>
                <a:ext uri="{FF2B5EF4-FFF2-40B4-BE49-F238E27FC236}">
                  <a16:creationId xmlns:a16="http://schemas.microsoft.com/office/drawing/2014/main" id="{9C6EC892-83F9-402F-8552-0AD7C0556E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33" name="Freeform 14">
              <a:extLst>
                <a:ext uri="{FF2B5EF4-FFF2-40B4-BE49-F238E27FC236}">
                  <a16:creationId xmlns:a16="http://schemas.microsoft.com/office/drawing/2014/main" id="{18387766-037C-4EF0-8471-D19CBF2A43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34" name="Freeform 15">
              <a:extLst>
                <a:ext uri="{FF2B5EF4-FFF2-40B4-BE49-F238E27FC236}">
                  <a16:creationId xmlns:a16="http://schemas.microsoft.com/office/drawing/2014/main" id="{1E364F38-6F3A-476A-93E6-962EA817C4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35" name="Freeform 16">
              <a:extLst>
                <a:ext uri="{FF2B5EF4-FFF2-40B4-BE49-F238E27FC236}">
                  <a16:creationId xmlns:a16="http://schemas.microsoft.com/office/drawing/2014/main" id="{35C335A4-1E67-4293-8BE2-DFB085D4FB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6" name="Freeform 17">
              <a:extLst>
                <a:ext uri="{FF2B5EF4-FFF2-40B4-BE49-F238E27FC236}">
                  <a16:creationId xmlns:a16="http://schemas.microsoft.com/office/drawing/2014/main" id="{9A8A0F10-2C98-4297-9F92-5D95533927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7" name="Freeform 18">
              <a:extLst>
                <a:ext uri="{FF2B5EF4-FFF2-40B4-BE49-F238E27FC236}">
                  <a16:creationId xmlns:a16="http://schemas.microsoft.com/office/drawing/2014/main" id="{C3B112A3-006E-4008-A778-DB5F6A09D5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8" name="Freeform 19">
              <a:extLst>
                <a:ext uri="{FF2B5EF4-FFF2-40B4-BE49-F238E27FC236}">
                  <a16:creationId xmlns:a16="http://schemas.microsoft.com/office/drawing/2014/main" id="{E5E62767-5C25-4C49-9568-432433A3C5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9" name="Freeform 20">
              <a:extLst>
                <a:ext uri="{FF2B5EF4-FFF2-40B4-BE49-F238E27FC236}">
                  <a16:creationId xmlns:a16="http://schemas.microsoft.com/office/drawing/2014/main" id="{598EC006-77B1-42BA-B815-66CCB9B170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0" name="Freeform 21">
              <a:extLst>
                <a:ext uri="{FF2B5EF4-FFF2-40B4-BE49-F238E27FC236}">
                  <a16:creationId xmlns:a16="http://schemas.microsoft.com/office/drawing/2014/main" id="{A144ED09-DA06-491D-95A8-AB3DED4329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1" name="Freeform 22">
              <a:extLst>
                <a:ext uri="{FF2B5EF4-FFF2-40B4-BE49-F238E27FC236}">
                  <a16:creationId xmlns:a16="http://schemas.microsoft.com/office/drawing/2014/main" id="{1CB00BD2-11CD-4A38-8F38-02B0D1105E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3" name="Group 42">
            <a:extLst>
              <a:ext uri="{FF2B5EF4-FFF2-40B4-BE49-F238E27FC236}">
                <a16:creationId xmlns:a16="http://schemas.microsoft.com/office/drawing/2014/main" id="{520234FB-542E-4550-9C2F-1B56FD41A1C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44" name="Freeform 27">
              <a:extLst>
                <a:ext uri="{FF2B5EF4-FFF2-40B4-BE49-F238E27FC236}">
                  <a16:creationId xmlns:a16="http://schemas.microsoft.com/office/drawing/2014/main" id="{41FCE1F3-DEB3-47CD-90FF-7DABB4AF45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45" name="Freeform 28">
              <a:extLst>
                <a:ext uri="{FF2B5EF4-FFF2-40B4-BE49-F238E27FC236}">
                  <a16:creationId xmlns:a16="http://schemas.microsoft.com/office/drawing/2014/main" id="{5708E488-C19B-452C-B197-6F1C34F6E7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46" name="Freeform 29">
              <a:extLst>
                <a:ext uri="{FF2B5EF4-FFF2-40B4-BE49-F238E27FC236}">
                  <a16:creationId xmlns:a16="http://schemas.microsoft.com/office/drawing/2014/main" id="{89D3FD25-890E-4981-A71D-EE796873D7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47" name="Freeform 30">
              <a:extLst>
                <a:ext uri="{FF2B5EF4-FFF2-40B4-BE49-F238E27FC236}">
                  <a16:creationId xmlns:a16="http://schemas.microsoft.com/office/drawing/2014/main" id="{51B5414C-556A-47CB-8EE2-974A85A7A4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48" name="Freeform 31">
              <a:extLst>
                <a:ext uri="{FF2B5EF4-FFF2-40B4-BE49-F238E27FC236}">
                  <a16:creationId xmlns:a16="http://schemas.microsoft.com/office/drawing/2014/main" id="{1C02B20C-2B27-4B75-8AEE-A5D2E2674B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49" name="Freeform 32">
              <a:extLst>
                <a:ext uri="{FF2B5EF4-FFF2-40B4-BE49-F238E27FC236}">
                  <a16:creationId xmlns:a16="http://schemas.microsoft.com/office/drawing/2014/main" id="{54427714-F9AA-4F93-BD1D-400F1EA93F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0" name="Freeform 33">
              <a:extLst>
                <a:ext uri="{FF2B5EF4-FFF2-40B4-BE49-F238E27FC236}">
                  <a16:creationId xmlns:a16="http://schemas.microsoft.com/office/drawing/2014/main" id="{28A77D6A-9E81-497F-ABCC-2695BB5ADD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1" name="Freeform 34">
              <a:extLst>
                <a:ext uri="{FF2B5EF4-FFF2-40B4-BE49-F238E27FC236}">
                  <a16:creationId xmlns:a16="http://schemas.microsoft.com/office/drawing/2014/main" id="{2A1533BA-1478-4F7C-8E24-3F3E905050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2" name="Freeform 35">
              <a:extLst>
                <a:ext uri="{FF2B5EF4-FFF2-40B4-BE49-F238E27FC236}">
                  <a16:creationId xmlns:a16="http://schemas.microsoft.com/office/drawing/2014/main" id="{39686201-E633-40FD-A80A-1E28AD52E3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3" name="Freeform 36">
              <a:extLst>
                <a:ext uri="{FF2B5EF4-FFF2-40B4-BE49-F238E27FC236}">
                  <a16:creationId xmlns:a16="http://schemas.microsoft.com/office/drawing/2014/main" id="{76A215C2-F590-4938-810B-F8A79366C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54" name="Freeform 37">
              <a:extLst>
                <a:ext uri="{FF2B5EF4-FFF2-40B4-BE49-F238E27FC236}">
                  <a16:creationId xmlns:a16="http://schemas.microsoft.com/office/drawing/2014/main" id="{85F418E7-330D-4002-8EC8-33C1A897FF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55" name="Freeform 38">
              <a:extLst>
                <a:ext uri="{FF2B5EF4-FFF2-40B4-BE49-F238E27FC236}">
                  <a16:creationId xmlns:a16="http://schemas.microsoft.com/office/drawing/2014/main" id="{8FFE669A-54C9-4436-9566-C5A90F16DB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57" name="Rectangle 56">
            <a:extLst>
              <a:ext uri="{FF2B5EF4-FFF2-40B4-BE49-F238E27FC236}">
                <a16:creationId xmlns:a16="http://schemas.microsoft.com/office/drawing/2014/main" id="{DE91395A-2D18-4AF6-A0AC-AAA7189FE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59" name="Freeform 6">
            <a:extLst>
              <a:ext uri="{FF2B5EF4-FFF2-40B4-BE49-F238E27FC236}">
                <a16:creationId xmlns:a16="http://schemas.microsoft.com/office/drawing/2014/main" id="{7BD08880-457D-4C62-A3B5-6A9B0878C7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useBgFill="1">
        <p:nvSpPr>
          <p:cNvPr id="96" name="Rectangle 60">
            <a:extLst>
              <a:ext uri="{FF2B5EF4-FFF2-40B4-BE49-F238E27FC236}">
                <a16:creationId xmlns:a16="http://schemas.microsoft.com/office/drawing/2014/main" id="{97A5CE44-9D07-4AD7-B94C-7C93513677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62">
            <a:extLst>
              <a:ext uri="{FF2B5EF4-FFF2-40B4-BE49-F238E27FC236}">
                <a16:creationId xmlns:a16="http://schemas.microsoft.com/office/drawing/2014/main" id="{1A703601-C9B7-448F-B403-01CBCB088B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2047" y="935646"/>
            <a:ext cx="4851190" cy="4968016"/>
          </a:xfrm>
          <a:prstGeom prst="rect">
            <a:avLst/>
          </a:prstGeom>
          <a:solidFill>
            <a:srgbClr val="FFFFFF"/>
          </a:solidFill>
          <a:ln w="12700" cap="sq">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5" name="Group 64">
            <a:extLst>
              <a:ext uri="{FF2B5EF4-FFF2-40B4-BE49-F238E27FC236}">
                <a16:creationId xmlns:a16="http://schemas.microsoft.com/office/drawing/2014/main" id="{7923CDCA-D161-4CE7-BA92-92AE20B96D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087364" y="228600"/>
            <a:ext cx="2851523" cy="6638625"/>
            <a:chOff x="2487613" y="285750"/>
            <a:chExt cx="2428875" cy="5654676"/>
          </a:xfrm>
        </p:grpSpPr>
        <p:sp>
          <p:nvSpPr>
            <p:cNvPr id="66" name="Freeform 11">
              <a:extLst>
                <a:ext uri="{FF2B5EF4-FFF2-40B4-BE49-F238E27FC236}">
                  <a16:creationId xmlns:a16="http://schemas.microsoft.com/office/drawing/2014/main" id="{AFFB0997-74F4-42F6-80A7-7C1B6BD374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67" name="Freeform 12">
              <a:extLst>
                <a:ext uri="{FF2B5EF4-FFF2-40B4-BE49-F238E27FC236}">
                  <a16:creationId xmlns:a16="http://schemas.microsoft.com/office/drawing/2014/main" id="{A14E1792-3BAD-41B1-A563-2180A26E67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68" name="Freeform 13">
              <a:extLst>
                <a:ext uri="{FF2B5EF4-FFF2-40B4-BE49-F238E27FC236}">
                  <a16:creationId xmlns:a16="http://schemas.microsoft.com/office/drawing/2014/main" id="{C30D05BD-CE6E-4143-946E-A2C5EC7CFB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69" name="Freeform 14">
              <a:extLst>
                <a:ext uri="{FF2B5EF4-FFF2-40B4-BE49-F238E27FC236}">
                  <a16:creationId xmlns:a16="http://schemas.microsoft.com/office/drawing/2014/main" id="{4317EBD8-70E0-492B-B401-C72697C7D7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70" name="Freeform 15">
              <a:extLst>
                <a:ext uri="{FF2B5EF4-FFF2-40B4-BE49-F238E27FC236}">
                  <a16:creationId xmlns:a16="http://schemas.microsoft.com/office/drawing/2014/main" id="{60545381-EDB5-47D8-9497-D5802F5A40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71" name="Freeform 16">
              <a:extLst>
                <a:ext uri="{FF2B5EF4-FFF2-40B4-BE49-F238E27FC236}">
                  <a16:creationId xmlns:a16="http://schemas.microsoft.com/office/drawing/2014/main" id="{E67012E4-2FDC-4F96-A145-1E426784C4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72" name="Freeform 17">
              <a:extLst>
                <a:ext uri="{FF2B5EF4-FFF2-40B4-BE49-F238E27FC236}">
                  <a16:creationId xmlns:a16="http://schemas.microsoft.com/office/drawing/2014/main" id="{C088EA8D-BA27-4043-967F-595BE451C8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73" name="Freeform 18">
              <a:extLst>
                <a:ext uri="{FF2B5EF4-FFF2-40B4-BE49-F238E27FC236}">
                  <a16:creationId xmlns:a16="http://schemas.microsoft.com/office/drawing/2014/main" id="{7D7B306D-2572-4DF7-BC2E-6752033177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74" name="Freeform 19">
              <a:extLst>
                <a:ext uri="{FF2B5EF4-FFF2-40B4-BE49-F238E27FC236}">
                  <a16:creationId xmlns:a16="http://schemas.microsoft.com/office/drawing/2014/main" id="{EBFED6A3-D5D7-4F26-B6EB-091492A991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75" name="Freeform 20">
              <a:extLst>
                <a:ext uri="{FF2B5EF4-FFF2-40B4-BE49-F238E27FC236}">
                  <a16:creationId xmlns:a16="http://schemas.microsoft.com/office/drawing/2014/main" id="{57CA315F-B9C5-4899-A337-C1389083C6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98" name="Freeform 21">
              <a:extLst>
                <a:ext uri="{FF2B5EF4-FFF2-40B4-BE49-F238E27FC236}">
                  <a16:creationId xmlns:a16="http://schemas.microsoft.com/office/drawing/2014/main" id="{F3C62C3A-023D-428B-AEEA-68C9B037B0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99" name="Freeform 22">
              <a:extLst>
                <a:ext uri="{FF2B5EF4-FFF2-40B4-BE49-F238E27FC236}">
                  <a16:creationId xmlns:a16="http://schemas.microsoft.com/office/drawing/2014/main" id="{6132B97B-0D55-426A-8D75-9E7F8FCE70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79" name="Group 78">
            <a:extLst>
              <a:ext uri="{FF2B5EF4-FFF2-40B4-BE49-F238E27FC236}">
                <a16:creationId xmlns:a16="http://schemas.microsoft.com/office/drawing/2014/main" id="{B28C8CE4-C5A6-4B6C-B428-1D2852C394F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14579" y="-786"/>
            <a:ext cx="2356675" cy="6854040"/>
            <a:chOff x="6627813" y="194833"/>
            <a:chExt cx="1952625" cy="5678918"/>
          </a:xfrm>
        </p:grpSpPr>
        <p:sp>
          <p:nvSpPr>
            <p:cNvPr id="80" name="Freeform 27">
              <a:extLst>
                <a:ext uri="{FF2B5EF4-FFF2-40B4-BE49-F238E27FC236}">
                  <a16:creationId xmlns:a16="http://schemas.microsoft.com/office/drawing/2014/main" id="{6C6C0EAF-AF4D-4E28-B480-93C9A324D9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81" name="Freeform 28">
              <a:extLst>
                <a:ext uri="{FF2B5EF4-FFF2-40B4-BE49-F238E27FC236}">
                  <a16:creationId xmlns:a16="http://schemas.microsoft.com/office/drawing/2014/main" id="{C254D393-7673-4399-AE7D-933ED61B16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82" name="Freeform 29">
              <a:extLst>
                <a:ext uri="{FF2B5EF4-FFF2-40B4-BE49-F238E27FC236}">
                  <a16:creationId xmlns:a16="http://schemas.microsoft.com/office/drawing/2014/main" id="{76A48428-8958-41F8-BCFD-F9EB16A177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83" name="Freeform 30">
              <a:extLst>
                <a:ext uri="{FF2B5EF4-FFF2-40B4-BE49-F238E27FC236}">
                  <a16:creationId xmlns:a16="http://schemas.microsoft.com/office/drawing/2014/main" id="{F895B04F-691C-404F-A9F1-47B315756F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84" name="Freeform 31">
              <a:extLst>
                <a:ext uri="{FF2B5EF4-FFF2-40B4-BE49-F238E27FC236}">
                  <a16:creationId xmlns:a16="http://schemas.microsoft.com/office/drawing/2014/main" id="{38BAB3B8-E8BB-4327-9E73-FFAD5597BD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85" name="Freeform 32">
              <a:extLst>
                <a:ext uri="{FF2B5EF4-FFF2-40B4-BE49-F238E27FC236}">
                  <a16:creationId xmlns:a16="http://schemas.microsoft.com/office/drawing/2014/main" id="{88ED23AE-358F-4EEC-8D62-917EBED710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86" name="Freeform 33">
              <a:extLst>
                <a:ext uri="{FF2B5EF4-FFF2-40B4-BE49-F238E27FC236}">
                  <a16:creationId xmlns:a16="http://schemas.microsoft.com/office/drawing/2014/main" id="{776F07C9-FA92-406A-B934-95BE8CAEDA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87" name="Freeform 34">
              <a:extLst>
                <a:ext uri="{FF2B5EF4-FFF2-40B4-BE49-F238E27FC236}">
                  <a16:creationId xmlns:a16="http://schemas.microsoft.com/office/drawing/2014/main" id="{BDA1CEAF-E0AD-4A46-8E40-9251837CBF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88" name="Freeform 35">
              <a:extLst>
                <a:ext uri="{FF2B5EF4-FFF2-40B4-BE49-F238E27FC236}">
                  <a16:creationId xmlns:a16="http://schemas.microsoft.com/office/drawing/2014/main" id="{53D21C6F-F2ED-4F73-8B4D-9E2FECBB97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89" name="Freeform 36">
              <a:extLst>
                <a:ext uri="{FF2B5EF4-FFF2-40B4-BE49-F238E27FC236}">
                  <a16:creationId xmlns:a16="http://schemas.microsoft.com/office/drawing/2014/main" id="{2FED37FF-C037-4A76-A8D6-33525D19B4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100" name="Freeform 37">
              <a:extLst>
                <a:ext uri="{FF2B5EF4-FFF2-40B4-BE49-F238E27FC236}">
                  <a16:creationId xmlns:a16="http://schemas.microsoft.com/office/drawing/2014/main" id="{8DE0DC4B-718F-4E78-A0AB-8442F28A8C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101" name="Freeform 38">
              <a:extLst>
                <a:ext uri="{FF2B5EF4-FFF2-40B4-BE49-F238E27FC236}">
                  <a16:creationId xmlns:a16="http://schemas.microsoft.com/office/drawing/2014/main" id="{8F80CA79-E2F4-4B1D-97DE-04F9215B03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 name="TextBox 5"/>
          <p:cNvSpPr txBox="1"/>
          <p:nvPr/>
        </p:nvSpPr>
        <p:spPr>
          <a:xfrm>
            <a:off x="8324602" y="935646"/>
            <a:ext cx="3181597" cy="3841735"/>
          </a:xfrm>
          <a:prstGeom prst="rect">
            <a:avLst/>
          </a:prstGeom>
        </p:spPr>
        <p:txBody>
          <a:bodyPr vert="horz" lIns="91440" tIns="45720" rIns="91440" bIns="45720" rtlCol="0" anchor="b">
            <a:normAutofit/>
          </a:bodyPr>
          <a:lstStyle/>
          <a:p>
            <a:pPr>
              <a:spcBef>
                <a:spcPct val="0"/>
              </a:spcBef>
              <a:spcAft>
                <a:spcPts val="600"/>
              </a:spcAft>
              <a:buClr>
                <a:schemeClr val="accent1"/>
              </a:buClr>
            </a:pPr>
            <a:r>
              <a:rPr lang="en-US" sz="4400" b="1" dirty="0">
                <a:solidFill>
                  <a:schemeClr val="tx1">
                    <a:lumMod val="85000"/>
                    <a:lumOff val="15000"/>
                  </a:schemeClr>
                </a:solidFill>
                <a:latin typeface="+mj-lt"/>
                <a:ea typeface="+mj-ea"/>
                <a:cs typeface="+mj-cs"/>
              </a:rPr>
              <a:t>8-way bee escape</a:t>
            </a: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14861" r="13558" b="-2"/>
          <a:stretch/>
        </p:blipFill>
        <p:spPr>
          <a:xfrm>
            <a:off x="929675" y="1250067"/>
            <a:ext cx="4213521" cy="4326599"/>
          </a:xfrm>
          <a:prstGeom prst="rect">
            <a:avLst/>
          </a:prstGeom>
        </p:spPr>
      </p:pic>
      <p:sp>
        <p:nvSpPr>
          <p:cNvPr id="102" name="Rectangle 92">
            <a:extLst>
              <a:ext uri="{FF2B5EF4-FFF2-40B4-BE49-F238E27FC236}">
                <a16:creationId xmlns:a16="http://schemas.microsoft.com/office/drawing/2014/main" id="{E15F4FDF-1B24-4F56-AF01-4D0645A830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7355"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95" name="Freeform 33">
            <a:extLst>
              <a:ext uri="{FF2B5EF4-FFF2-40B4-BE49-F238E27FC236}">
                <a16:creationId xmlns:a16="http://schemas.microsoft.com/office/drawing/2014/main" id="{4FD76CDA-1C6B-40B2-9A61-FD38CE1B4D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087355"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Tree>
    <p:extLst>
      <p:ext uri="{BB962C8B-B14F-4D97-AF65-F5344CB8AC3E}">
        <p14:creationId xmlns:p14="http://schemas.microsoft.com/office/powerpoint/2010/main" val="13038958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92926" y="624110"/>
            <a:ext cx="4790008" cy="1280890"/>
          </a:xfrm>
        </p:spPr>
        <p:txBody>
          <a:bodyPr>
            <a:normAutofit/>
          </a:bodyPr>
          <a:lstStyle/>
          <a:p>
            <a:r>
              <a:rPr lang="en-US"/>
              <a:t>How to take Honey Supers off the Hive</a:t>
            </a:r>
            <a:endParaRPr lang="en-US" dirty="0"/>
          </a:p>
        </p:txBody>
      </p:sp>
      <p:sp>
        <p:nvSpPr>
          <p:cNvPr id="3" name="Content Placeholder 2"/>
          <p:cNvSpPr>
            <a:spLocks noGrp="1"/>
          </p:cNvSpPr>
          <p:nvPr>
            <p:ph idx="1"/>
          </p:nvPr>
        </p:nvSpPr>
        <p:spPr>
          <a:xfrm>
            <a:off x="2589213" y="2040467"/>
            <a:ext cx="5346473" cy="4551112"/>
          </a:xfrm>
        </p:spPr>
        <p:txBody>
          <a:bodyPr>
            <a:normAutofit/>
          </a:bodyPr>
          <a:lstStyle/>
          <a:p>
            <a:pPr marL="0" indent="0">
              <a:buClr>
                <a:srgbClr val="F7F118"/>
              </a:buClr>
              <a:buNone/>
            </a:pPr>
            <a:r>
              <a:rPr lang="en-US" sz="1700" b="1" dirty="0"/>
              <a:t>Fume Boards</a:t>
            </a:r>
          </a:p>
          <a:p>
            <a:pPr>
              <a:buClr>
                <a:srgbClr val="F7F118"/>
              </a:buClr>
            </a:pPr>
            <a:r>
              <a:rPr lang="en-US" sz="1700" dirty="0"/>
              <a:t>Fume boards use a liquid chemical to drive bees from the honey super.</a:t>
            </a:r>
          </a:p>
          <a:p>
            <a:pPr>
              <a:buClr>
                <a:srgbClr val="F7F118"/>
              </a:buClr>
            </a:pPr>
            <a:r>
              <a:rPr lang="en-US" sz="1700" dirty="0"/>
              <a:t>Fume boards are a cloth, top cover placed on top of the supers you wish to extract.  The chemical is sprinkled on the cloth board and helps push the bees out of the honey super as the odor is repulsive or “pungent” to the bees. </a:t>
            </a:r>
          </a:p>
          <a:p>
            <a:pPr>
              <a:buClr>
                <a:srgbClr val="F7F118"/>
              </a:buClr>
            </a:pPr>
            <a:r>
              <a:rPr lang="en-US" sz="1700" dirty="0"/>
              <a:t>This method pushes the bees out of a honey super in 3 to 5 minutes. If left on too long, it can push the bees out of the hive completely.</a:t>
            </a:r>
          </a:p>
          <a:p>
            <a:pPr>
              <a:buClr>
                <a:srgbClr val="F7F118"/>
              </a:buClr>
            </a:pPr>
            <a:endParaRPr lang="en-US" sz="1700" dirty="0"/>
          </a:p>
        </p:txBody>
      </p:sp>
      <p:pic>
        <p:nvPicPr>
          <p:cNvPr id="16" name="Picture 15">
            <a:extLst>
              <a:ext uri="{FF2B5EF4-FFF2-40B4-BE49-F238E27FC236}">
                <a16:creationId xmlns:a16="http://schemas.microsoft.com/office/drawing/2014/main" id="{4DF0D9C7-FE14-419B-B20B-BA51272147E6}"/>
              </a:ext>
            </a:extLst>
          </p:cNvPr>
          <p:cNvPicPr>
            <a:picLocks noChangeAspect="1"/>
          </p:cNvPicPr>
          <p:nvPr/>
        </p:nvPicPr>
        <p:blipFill rotWithShape="1">
          <a:blip r:embed="rId2">
            <a:extLst>
              <a:ext uri="{28A0092B-C50C-407E-A947-70E740481C1C}">
                <a14:useLocalDpi xmlns:a14="http://schemas.microsoft.com/office/drawing/2010/main" val="0"/>
              </a:ext>
            </a:extLst>
          </a:blip>
          <a:srcRect t="3100" r="-2" b="3940"/>
          <a:stretch/>
        </p:blipFill>
        <p:spPr>
          <a:xfrm>
            <a:off x="7736146" y="624111"/>
            <a:ext cx="3768466" cy="2627322"/>
          </a:xfrm>
          <a:prstGeom prst="rect">
            <a:avLst/>
          </a:prstGeom>
        </p:spPr>
      </p:pic>
      <p:pic>
        <p:nvPicPr>
          <p:cNvPr id="17" name="Picture 16">
            <a:extLst>
              <a:ext uri="{FF2B5EF4-FFF2-40B4-BE49-F238E27FC236}">
                <a16:creationId xmlns:a16="http://schemas.microsoft.com/office/drawing/2014/main" id="{B037C2A0-5E6B-48E6-981D-A0CBD4F13D87}"/>
              </a:ext>
            </a:extLst>
          </p:cNvPr>
          <p:cNvPicPr>
            <a:picLocks noChangeAspect="1"/>
          </p:cNvPicPr>
          <p:nvPr/>
        </p:nvPicPr>
        <p:blipFill rotWithShape="1">
          <a:blip r:embed="rId3">
            <a:extLst>
              <a:ext uri="{28A0092B-C50C-407E-A947-70E740481C1C}">
                <a14:useLocalDpi xmlns:a14="http://schemas.microsoft.com/office/drawing/2010/main" val="0"/>
              </a:ext>
            </a:extLst>
          </a:blip>
          <a:srcRect t="36296" r="1" b="22777"/>
          <a:stretch/>
        </p:blipFill>
        <p:spPr>
          <a:xfrm>
            <a:off x="7736146" y="3416024"/>
            <a:ext cx="3768466" cy="2627323"/>
          </a:xfrm>
          <a:prstGeom prst="rect">
            <a:avLst/>
          </a:prstGeom>
        </p:spPr>
      </p:pic>
    </p:spTree>
    <p:extLst>
      <p:ext uri="{BB962C8B-B14F-4D97-AF65-F5344CB8AC3E}">
        <p14:creationId xmlns:p14="http://schemas.microsoft.com/office/powerpoint/2010/main" val="9694840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B258D2B-6AC3-4B3A-A87C-FD7E651782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Content Placeholder 9">
            <a:extLst>
              <a:ext uri="{FF2B5EF4-FFF2-40B4-BE49-F238E27FC236}">
                <a16:creationId xmlns:a16="http://schemas.microsoft.com/office/drawing/2014/main" id="{0C2BDE72-5610-40B5-BDBB-D0958D470F79}"/>
              </a:ext>
            </a:extLst>
          </p:cNvPr>
          <p:cNvPicPr>
            <a:picLocks noChangeAspect="1"/>
          </p:cNvPicPr>
          <p:nvPr/>
        </p:nvPicPr>
        <p:blipFill rotWithShape="1">
          <a:blip r:embed="rId2"/>
          <a:srcRect t="4933" r="-1" b="4526"/>
          <a:stretch/>
        </p:blipFill>
        <p:spPr>
          <a:xfrm>
            <a:off x="1" y="10"/>
            <a:ext cx="7574440" cy="6857990"/>
          </a:xfrm>
          <a:prstGeom prst="rect">
            <a:avLst/>
          </a:prstGeom>
        </p:spPr>
      </p:pic>
      <p:sp>
        <p:nvSpPr>
          <p:cNvPr id="11" name="Freeform 5">
            <a:extLst>
              <a:ext uri="{FF2B5EF4-FFF2-40B4-BE49-F238E27FC236}">
                <a16:creationId xmlns:a16="http://schemas.microsoft.com/office/drawing/2014/main" id="{8D55DD8B-9BF9-4B91-A22D-2D3F2AEFF1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1" y="659027"/>
            <a:ext cx="9042690" cy="1035152"/>
          </a:xfrm>
          <a:custGeom>
            <a:avLst/>
            <a:gdLst>
              <a:gd name="T0" fmla="*/ 1900 w 1902"/>
              <a:gd name="T1" fmla="*/ 77 h 163"/>
              <a:gd name="T2" fmla="*/ 1826 w 1902"/>
              <a:gd name="T3" fmla="*/ 3 h 163"/>
              <a:gd name="T4" fmla="*/ 1825 w 1902"/>
              <a:gd name="T5" fmla="*/ 2 h 163"/>
              <a:gd name="T6" fmla="*/ 1819 w 1902"/>
              <a:gd name="T7" fmla="*/ 0 h 163"/>
              <a:gd name="T8" fmla="*/ 1363 w 1902"/>
              <a:gd name="T9" fmla="*/ 0 h 163"/>
              <a:gd name="T10" fmla="*/ 1348 w 1902"/>
              <a:gd name="T11" fmla="*/ 0 h 163"/>
              <a:gd name="T12" fmla="*/ 1225 w 1902"/>
              <a:gd name="T13" fmla="*/ 0 h 163"/>
              <a:gd name="T14" fmla="*/ 1033 w 1902"/>
              <a:gd name="T15" fmla="*/ 0 h 163"/>
              <a:gd name="T16" fmla="*/ 892 w 1902"/>
              <a:gd name="T17" fmla="*/ 0 h 163"/>
              <a:gd name="T18" fmla="*/ 786 w 1902"/>
              <a:gd name="T19" fmla="*/ 0 h 163"/>
              <a:gd name="T20" fmla="*/ 577 w 1902"/>
              <a:gd name="T21" fmla="*/ 0 h 163"/>
              <a:gd name="T22" fmla="*/ 562 w 1902"/>
              <a:gd name="T23" fmla="*/ 0 h 163"/>
              <a:gd name="T24" fmla="*/ 439 w 1902"/>
              <a:gd name="T25" fmla="*/ 0 h 163"/>
              <a:gd name="T26" fmla="*/ 106 w 1902"/>
              <a:gd name="T27" fmla="*/ 0 h 163"/>
              <a:gd name="T28" fmla="*/ 0 w 1902"/>
              <a:gd name="T29" fmla="*/ 0 h 163"/>
              <a:gd name="T30" fmla="*/ 0 w 1902"/>
              <a:gd name="T31" fmla="*/ 163 h 163"/>
              <a:gd name="T32" fmla="*/ 106 w 1902"/>
              <a:gd name="T33" fmla="*/ 163 h 163"/>
              <a:gd name="T34" fmla="*/ 439 w 1902"/>
              <a:gd name="T35" fmla="*/ 163 h 163"/>
              <a:gd name="T36" fmla="*/ 562 w 1902"/>
              <a:gd name="T37" fmla="*/ 163 h 163"/>
              <a:gd name="T38" fmla="*/ 577 w 1902"/>
              <a:gd name="T39" fmla="*/ 163 h 163"/>
              <a:gd name="T40" fmla="*/ 786 w 1902"/>
              <a:gd name="T41" fmla="*/ 163 h 163"/>
              <a:gd name="T42" fmla="*/ 892 w 1902"/>
              <a:gd name="T43" fmla="*/ 163 h 163"/>
              <a:gd name="T44" fmla="*/ 1033 w 1902"/>
              <a:gd name="T45" fmla="*/ 163 h 163"/>
              <a:gd name="T46" fmla="*/ 1225 w 1902"/>
              <a:gd name="T47" fmla="*/ 163 h 163"/>
              <a:gd name="T48" fmla="*/ 1348 w 1902"/>
              <a:gd name="T49" fmla="*/ 163 h 163"/>
              <a:gd name="T50" fmla="*/ 1363 w 1902"/>
              <a:gd name="T51" fmla="*/ 163 h 163"/>
              <a:gd name="T52" fmla="*/ 1819 w 1902"/>
              <a:gd name="T53" fmla="*/ 163 h 163"/>
              <a:gd name="T54" fmla="*/ 1825 w 1902"/>
              <a:gd name="T55" fmla="*/ 161 h 163"/>
              <a:gd name="T56" fmla="*/ 1826 w 1902"/>
              <a:gd name="T57" fmla="*/ 160 h 163"/>
              <a:gd name="T58" fmla="*/ 1900 w 1902"/>
              <a:gd name="T59" fmla="*/ 86 h 163"/>
              <a:gd name="T60" fmla="*/ 1900 w 1902"/>
              <a:gd name="T61"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02" h="163">
                <a:moveTo>
                  <a:pt x="1900" y="77"/>
                </a:moveTo>
                <a:cubicBezTo>
                  <a:pt x="1826" y="3"/>
                  <a:pt x="1826" y="3"/>
                  <a:pt x="1826" y="3"/>
                </a:cubicBezTo>
                <a:cubicBezTo>
                  <a:pt x="1825" y="2"/>
                  <a:pt x="1825" y="2"/>
                  <a:pt x="1825" y="2"/>
                </a:cubicBezTo>
                <a:cubicBezTo>
                  <a:pt x="1823" y="1"/>
                  <a:pt x="1821" y="0"/>
                  <a:pt x="1819" y="0"/>
                </a:cubicBezTo>
                <a:cubicBezTo>
                  <a:pt x="1363" y="0"/>
                  <a:pt x="1363" y="0"/>
                  <a:pt x="1363" y="0"/>
                </a:cubicBezTo>
                <a:cubicBezTo>
                  <a:pt x="1348" y="0"/>
                  <a:pt x="1348" y="0"/>
                  <a:pt x="1348" y="0"/>
                </a:cubicBezTo>
                <a:cubicBezTo>
                  <a:pt x="1225" y="0"/>
                  <a:pt x="1225" y="0"/>
                  <a:pt x="1225" y="0"/>
                </a:cubicBezTo>
                <a:cubicBezTo>
                  <a:pt x="1033" y="0"/>
                  <a:pt x="1033" y="0"/>
                  <a:pt x="1033" y="0"/>
                </a:cubicBezTo>
                <a:cubicBezTo>
                  <a:pt x="892" y="0"/>
                  <a:pt x="892" y="0"/>
                  <a:pt x="892" y="0"/>
                </a:cubicBezTo>
                <a:cubicBezTo>
                  <a:pt x="786" y="0"/>
                  <a:pt x="786" y="0"/>
                  <a:pt x="786" y="0"/>
                </a:cubicBezTo>
                <a:cubicBezTo>
                  <a:pt x="577" y="0"/>
                  <a:pt x="577" y="0"/>
                  <a:pt x="577" y="0"/>
                </a:cubicBezTo>
                <a:cubicBezTo>
                  <a:pt x="562" y="0"/>
                  <a:pt x="562" y="0"/>
                  <a:pt x="562" y="0"/>
                </a:cubicBezTo>
                <a:cubicBezTo>
                  <a:pt x="439" y="0"/>
                  <a:pt x="439" y="0"/>
                  <a:pt x="439" y="0"/>
                </a:cubicBezTo>
                <a:cubicBezTo>
                  <a:pt x="106" y="0"/>
                  <a:pt x="106" y="0"/>
                  <a:pt x="106" y="0"/>
                </a:cubicBezTo>
                <a:cubicBezTo>
                  <a:pt x="0" y="0"/>
                  <a:pt x="0" y="0"/>
                  <a:pt x="0" y="0"/>
                </a:cubicBezTo>
                <a:cubicBezTo>
                  <a:pt x="0" y="163"/>
                  <a:pt x="0" y="163"/>
                  <a:pt x="0" y="163"/>
                </a:cubicBezTo>
                <a:cubicBezTo>
                  <a:pt x="106" y="163"/>
                  <a:pt x="106" y="163"/>
                  <a:pt x="106" y="163"/>
                </a:cubicBezTo>
                <a:cubicBezTo>
                  <a:pt x="439" y="163"/>
                  <a:pt x="439" y="163"/>
                  <a:pt x="439" y="163"/>
                </a:cubicBezTo>
                <a:cubicBezTo>
                  <a:pt x="562" y="163"/>
                  <a:pt x="562" y="163"/>
                  <a:pt x="562" y="163"/>
                </a:cubicBezTo>
                <a:cubicBezTo>
                  <a:pt x="577" y="163"/>
                  <a:pt x="577" y="163"/>
                  <a:pt x="577" y="163"/>
                </a:cubicBezTo>
                <a:cubicBezTo>
                  <a:pt x="786" y="163"/>
                  <a:pt x="786" y="163"/>
                  <a:pt x="786" y="163"/>
                </a:cubicBezTo>
                <a:cubicBezTo>
                  <a:pt x="892" y="163"/>
                  <a:pt x="892" y="163"/>
                  <a:pt x="892" y="163"/>
                </a:cubicBezTo>
                <a:cubicBezTo>
                  <a:pt x="1033" y="163"/>
                  <a:pt x="1033" y="163"/>
                  <a:pt x="1033" y="163"/>
                </a:cubicBezTo>
                <a:cubicBezTo>
                  <a:pt x="1225" y="163"/>
                  <a:pt x="1225" y="163"/>
                  <a:pt x="1225" y="163"/>
                </a:cubicBezTo>
                <a:cubicBezTo>
                  <a:pt x="1348" y="163"/>
                  <a:pt x="1348" y="163"/>
                  <a:pt x="1348" y="163"/>
                </a:cubicBezTo>
                <a:cubicBezTo>
                  <a:pt x="1363" y="163"/>
                  <a:pt x="1363" y="163"/>
                  <a:pt x="1363" y="163"/>
                </a:cubicBezTo>
                <a:cubicBezTo>
                  <a:pt x="1819" y="163"/>
                  <a:pt x="1819" y="163"/>
                  <a:pt x="1819" y="163"/>
                </a:cubicBezTo>
                <a:cubicBezTo>
                  <a:pt x="1821" y="163"/>
                  <a:pt x="1823" y="162"/>
                  <a:pt x="1825" y="161"/>
                </a:cubicBezTo>
                <a:cubicBezTo>
                  <a:pt x="1825" y="160"/>
                  <a:pt x="1825" y="160"/>
                  <a:pt x="1826" y="160"/>
                </a:cubicBezTo>
                <a:cubicBezTo>
                  <a:pt x="1900" y="86"/>
                  <a:pt x="1900" y="86"/>
                  <a:pt x="1900" y="86"/>
                </a:cubicBezTo>
                <a:cubicBezTo>
                  <a:pt x="1902" y="83"/>
                  <a:pt x="1902" y="79"/>
                  <a:pt x="1900" y="7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541867" y="787400"/>
            <a:ext cx="7145866" cy="778933"/>
          </a:xfrm>
        </p:spPr>
        <p:txBody>
          <a:bodyPr anchor="ctr">
            <a:normAutofit/>
          </a:bodyPr>
          <a:lstStyle/>
          <a:p>
            <a:pPr>
              <a:lnSpc>
                <a:spcPct val="90000"/>
              </a:lnSpc>
            </a:pPr>
            <a:r>
              <a:rPr lang="en-US" sz="2700">
                <a:solidFill>
                  <a:srgbClr val="FEFFFF"/>
                </a:solidFill>
              </a:rPr>
              <a:t>How to take Honey Supers off the Hive</a:t>
            </a:r>
          </a:p>
        </p:txBody>
      </p:sp>
      <p:sp>
        <p:nvSpPr>
          <p:cNvPr id="3" name="Content Placeholder 2"/>
          <p:cNvSpPr>
            <a:spLocks noGrp="1"/>
          </p:cNvSpPr>
          <p:nvPr>
            <p:ph idx="1"/>
          </p:nvPr>
        </p:nvSpPr>
        <p:spPr>
          <a:xfrm>
            <a:off x="7574441" y="1976570"/>
            <a:ext cx="4275227" cy="4444777"/>
          </a:xfrm>
        </p:spPr>
        <p:txBody>
          <a:bodyPr>
            <a:noAutofit/>
          </a:bodyPr>
          <a:lstStyle/>
          <a:p>
            <a:pPr marL="0" indent="0">
              <a:buNone/>
            </a:pPr>
            <a:r>
              <a:rPr lang="en-US" sz="2000" b="1" dirty="0">
                <a:solidFill>
                  <a:schemeClr val="tx1">
                    <a:lumMod val="95000"/>
                    <a:lumOff val="5000"/>
                  </a:schemeClr>
                </a:solidFill>
              </a:rPr>
              <a:t>Brush</a:t>
            </a:r>
          </a:p>
          <a:p>
            <a:r>
              <a:rPr lang="en-US" sz="2000" dirty="0">
                <a:solidFill>
                  <a:schemeClr val="tx1">
                    <a:lumMod val="95000"/>
                    <a:lumOff val="5000"/>
                  </a:schemeClr>
                </a:solidFill>
              </a:rPr>
              <a:t>When using a brush it is important to roll your wrist</a:t>
            </a:r>
          </a:p>
          <a:p>
            <a:pPr lvl="1"/>
            <a:r>
              <a:rPr lang="en-US" sz="2000" dirty="0">
                <a:solidFill>
                  <a:schemeClr val="tx1">
                    <a:lumMod val="95000"/>
                    <a:lumOff val="5000"/>
                  </a:schemeClr>
                </a:solidFill>
              </a:rPr>
              <a:t>You want to flick the bee’s off the frame, not scrub them off</a:t>
            </a:r>
          </a:p>
          <a:p>
            <a:r>
              <a:rPr lang="en-US" sz="2000" dirty="0">
                <a:solidFill>
                  <a:schemeClr val="tx1">
                    <a:lumMod val="95000"/>
                    <a:lumOff val="5000"/>
                  </a:schemeClr>
                </a:solidFill>
              </a:rPr>
              <a:t>You always want to brush the bee’s “up”</a:t>
            </a:r>
          </a:p>
          <a:p>
            <a:pPr lvl="1"/>
            <a:r>
              <a:rPr lang="en-US" sz="2000" dirty="0">
                <a:solidFill>
                  <a:schemeClr val="tx1">
                    <a:lumMod val="95000"/>
                    <a:lumOff val="5000"/>
                  </a:schemeClr>
                </a:solidFill>
              </a:rPr>
              <a:t>This prevents them from getting stuck in uncapped honey or injured</a:t>
            </a:r>
          </a:p>
        </p:txBody>
      </p:sp>
    </p:spTree>
    <p:extLst>
      <p:ext uri="{BB962C8B-B14F-4D97-AF65-F5344CB8AC3E}">
        <p14:creationId xmlns:p14="http://schemas.microsoft.com/office/powerpoint/2010/main" val="36040175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A2BB9-AF06-40BD-91E9-B4D19CA5731C}"/>
              </a:ext>
            </a:extLst>
          </p:cNvPr>
          <p:cNvSpPr>
            <a:spLocks noGrp="1"/>
          </p:cNvSpPr>
          <p:nvPr>
            <p:ph type="title"/>
          </p:nvPr>
        </p:nvSpPr>
        <p:spPr/>
        <p:txBody>
          <a:bodyPr/>
          <a:lstStyle/>
          <a:p>
            <a:r>
              <a:rPr lang="en-US" dirty="0"/>
              <a:t>Honey Extraction Video </a:t>
            </a:r>
          </a:p>
        </p:txBody>
      </p:sp>
      <p:sp>
        <p:nvSpPr>
          <p:cNvPr id="3" name="Content Placeholder 2">
            <a:extLst>
              <a:ext uri="{FF2B5EF4-FFF2-40B4-BE49-F238E27FC236}">
                <a16:creationId xmlns:a16="http://schemas.microsoft.com/office/drawing/2014/main" id="{03819C58-47C6-414E-AE05-EB5A24742FCD}"/>
              </a:ext>
            </a:extLst>
          </p:cNvPr>
          <p:cNvSpPr>
            <a:spLocks noGrp="1"/>
          </p:cNvSpPr>
          <p:nvPr>
            <p:ph idx="1"/>
          </p:nvPr>
        </p:nvSpPr>
        <p:spPr/>
        <p:txBody>
          <a:bodyPr/>
          <a:lstStyle/>
          <a:p>
            <a:r>
              <a:rPr lang="en-US" dirty="0">
                <a:hlinkClick r:id="rId2"/>
              </a:rPr>
              <a:t>Honey Extraction - YouTube</a:t>
            </a:r>
            <a:endParaRPr lang="en-US" dirty="0"/>
          </a:p>
        </p:txBody>
      </p:sp>
    </p:spTree>
    <p:extLst>
      <p:ext uri="{BB962C8B-B14F-4D97-AF65-F5344CB8AC3E}">
        <p14:creationId xmlns:p14="http://schemas.microsoft.com/office/powerpoint/2010/main" val="463666517"/>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226201D7D570F43A7C577F252E82D1C" ma:contentTypeVersion="13" ma:contentTypeDescription="Create a new document." ma:contentTypeScope="" ma:versionID="a7426c286d89fe94ca7e167ed9529db2">
  <xsd:schema xmlns:xsd="http://www.w3.org/2001/XMLSchema" xmlns:xs="http://www.w3.org/2001/XMLSchema" xmlns:p="http://schemas.microsoft.com/office/2006/metadata/properties" xmlns:ns2="6cda87aa-ae12-404d-91d6-624bd4c97d72" xmlns:ns3="1bf888f9-de8b-479d-93b6-fed009ac0500" targetNamespace="http://schemas.microsoft.com/office/2006/metadata/properties" ma:root="true" ma:fieldsID="101222621d6280349fdbcc0d996a69c1" ns2:_="" ns3:_="">
    <xsd:import namespace="6cda87aa-ae12-404d-91d6-624bd4c97d72"/>
    <xsd:import namespace="1bf888f9-de8b-479d-93b6-fed009ac0500"/>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2:MediaServiceOCR" minOccurs="0"/>
                <xsd:element ref="ns2:MediaServiceLocation"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cda87aa-ae12-404d-91d6-624bd4c97d7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bf888f9-de8b-479d-93b6-fed009ac0500"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009E9C7-C92A-4BC2-8359-C780CA1D17D9}">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2EC80C63-04B8-486B-B128-8B96E2499AB5}">
  <ds:schemaRefs>
    <ds:schemaRef ds:uri="http://schemas.microsoft.com/sharepoint/v3/contenttype/forms"/>
  </ds:schemaRefs>
</ds:datastoreItem>
</file>

<file path=customXml/itemProps3.xml><?xml version="1.0" encoding="utf-8"?>
<ds:datastoreItem xmlns:ds="http://schemas.openxmlformats.org/officeDocument/2006/customXml" ds:itemID="{AD3C4C64-BC43-4F75-8AB9-59595577C03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cda87aa-ae12-404d-91d6-624bd4c97d72"/>
    <ds:schemaRef ds:uri="1bf888f9-de8b-479d-93b6-fed009ac050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Wisp</Template>
  <TotalTime>0</TotalTime>
  <Words>451</Words>
  <Application>Microsoft Office PowerPoint</Application>
  <PresentationFormat>Widescreen</PresentationFormat>
  <Paragraphs>40</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Wisp</vt:lpstr>
      <vt:lpstr>Honey Extraction</vt:lpstr>
      <vt:lpstr>How and When do I get “Surplus” Honey?</vt:lpstr>
      <vt:lpstr>When is it Time to Remove the Honey?</vt:lpstr>
      <vt:lpstr>PowerPoint Presentation</vt:lpstr>
      <vt:lpstr>How to take Honey Supers off the Hive</vt:lpstr>
      <vt:lpstr>PowerPoint Presentation</vt:lpstr>
      <vt:lpstr>How to take Honey Supers off the Hive</vt:lpstr>
      <vt:lpstr>How to take Honey Supers off the Hive</vt:lpstr>
      <vt:lpstr>Honey Extraction Video </vt:lpstr>
    </vt:vector>
  </TitlesOfParts>
  <Company>University of Florida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Getting Started with Beekeeping</dc:title>
  <dc:creator>Aldridge,Trisha L</dc:creator>
  <cp:lastModifiedBy>Ryals,Jessica M.</cp:lastModifiedBy>
  <cp:revision>4</cp:revision>
  <cp:lastPrinted>2017-06-09T17:22:21Z</cp:lastPrinted>
  <dcterms:created xsi:type="dcterms:W3CDTF">2016-09-20T19:48:41Z</dcterms:created>
  <dcterms:modified xsi:type="dcterms:W3CDTF">2022-02-16T16:27:45Z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0x0101000226201D7D570F43A7C577F252E82D1C</vt:lpwstr>
  </property>
  <property fmtid="{D5CDD505-2E9C-101B-9397-08002B2CF9AE}" pid="3" name="Order">
    <vt:r8>4609600</vt:r8>
  </property>
</Properties>
</file>