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8" r:id="rId5"/>
    <p:sldId id="287" r:id="rId6"/>
    <p:sldId id="288" r:id="rId7"/>
    <p:sldId id="290" r:id="rId8"/>
    <p:sldId id="292" r:id="rId9"/>
    <p:sldId id="291" r:id="rId10"/>
    <p:sldId id="299" r:id="rId11"/>
    <p:sldId id="300" r:id="rId12"/>
    <p:sldId id="301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C80B3-B154-4B4C-8335-133D9C05C5AA}" v="42" dt="2022-02-16T16:33:1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ls,Jessica M." userId="S::jessicaryals@ufl.edu::e769dffe-e968-4a7a-b5ad-c01a1a147b7b" providerId="AD" clId="Web-{F4FC80B3-B154-4B4C-8335-133D9C05C5AA}"/>
    <pc:docChg chg="modSld">
      <pc:chgData name="Ryals,Jessica M." userId="S::jessicaryals@ufl.edu::e769dffe-e968-4a7a-b5ad-c01a1a147b7b" providerId="AD" clId="Web-{F4FC80B3-B154-4B4C-8335-133D9C05C5AA}" dt="2022-02-16T16:33:31.352" v="39"/>
      <pc:docMkLst>
        <pc:docMk/>
      </pc:docMkLst>
      <pc:sldChg chg="modSp">
        <pc:chgData name="Ryals,Jessica M." userId="S::jessicaryals@ufl.edu::e769dffe-e968-4a7a-b5ad-c01a1a147b7b" providerId="AD" clId="Web-{F4FC80B3-B154-4B4C-8335-133D9C05C5AA}" dt="2022-02-16T16:29:11.086" v="21" actId="1076"/>
        <pc:sldMkLst>
          <pc:docMk/>
          <pc:sldMk cId="1157544960" sldId="287"/>
        </pc:sldMkLst>
        <pc:spChg chg="mod">
          <ac:chgData name="Ryals,Jessica M." userId="S::jessicaryals@ufl.edu::e769dffe-e968-4a7a-b5ad-c01a1a147b7b" providerId="AD" clId="Web-{F4FC80B3-B154-4B4C-8335-133D9C05C5AA}" dt="2022-02-16T16:29:11.086" v="21" actId="1076"/>
          <ac:spMkLst>
            <pc:docMk/>
            <pc:sldMk cId="1157544960" sldId="287"/>
            <ac:spMk id="3" creationId="{00000000-0000-0000-0000-000000000000}"/>
          </ac:spMkLst>
        </pc:spChg>
      </pc:sldChg>
      <pc:sldChg chg="modSp">
        <pc:chgData name="Ryals,Jessica M." userId="S::jessicaryals@ufl.edu::e769dffe-e968-4a7a-b5ad-c01a1a147b7b" providerId="AD" clId="Web-{F4FC80B3-B154-4B4C-8335-133D9C05C5AA}" dt="2022-02-16T16:33:05.850" v="35" actId="20577"/>
        <pc:sldMkLst>
          <pc:docMk/>
          <pc:sldMk cId="2075492814" sldId="288"/>
        </pc:sldMkLst>
        <pc:spChg chg="mod">
          <ac:chgData name="Ryals,Jessica M." userId="S::jessicaryals@ufl.edu::e769dffe-e968-4a7a-b5ad-c01a1a147b7b" providerId="AD" clId="Web-{F4FC80B3-B154-4B4C-8335-133D9C05C5AA}" dt="2022-02-16T16:30:15.684" v="30" actId="1076"/>
          <ac:spMkLst>
            <pc:docMk/>
            <pc:sldMk cId="2075492814" sldId="288"/>
            <ac:spMk id="2" creationId="{00000000-0000-0000-0000-000000000000}"/>
          </ac:spMkLst>
        </pc:spChg>
        <pc:spChg chg="mod">
          <ac:chgData name="Ryals,Jessica M." userId="S::jessicaryals@ufl.edu::e769dffe-e968-4a7a-b5ad-c01a1a147b7b" providerId="AD" clId="Web-{F4FC80B3-B154-4B4C-8335-133D9C05C5AA}" dt="2022-02-16T16:33:05.850" v="35" actId="20577"/>
          <ac:spMkLst>
            <pc:docMk/>
            <pc:sldMk cId="2075492814" sldId="288"/>
            <ac:spMk id="3" creationId="{00000000-0000-0000-0000-000000000000}"/>
          </ac:spMkLst>
        </pc:spChg>
      </pc:sldChg>
      <pc:sldChg chg="modSp">
        <pc:chgData name="Ryals,Jessica M." userId="S::jessicaryals@ufl.edu::e769dffe-e968-4a7a-b5ad-c01a1a147b7b" providerId="AD" clId="Web-{F4FC80B3-B154-4B4C-8335-133D9C05C5AA}" dt="2022-02-16T16:33:13.773" v="38" actId="1076"/>
        <pc:sldMkLst>
          <pc:docMk/>
          <pc:sldMk cId="2326809422" sldId="290"/>
        </pc:sldMkLst>
        <pc:spChg chg="mod">
          <ac:chgData name="Ryals,Jessica M." userId="S::jessicaryals@ufl.edu::e769dffe-e968-4a7a-b5ad-c01a1a147b7b" providerId="AD" clId="Web-{F4FC80B3-B154-4B4C-8335-133D9C05C5AA}" dt="2022-02-16T16:33:09.507" v="36" actId="1076"/>
          <ac:spMkLst>
            <pc:docMk/>
            <pc:sldMk cId="2326809422" sldId="290"/>
            <ac:spMk id="2" creationId="{00000000-0000-0000-0000-000000000000}"/>
          </ac:spMkLst>
        </pc:spChg>
        <pc:picChg chg="mod">
          <ac:chgData name="Ryals,Jessica M." userId="S::jessicaryals@ufl.edu::e769dffe-e968-4a7a-b5ad-c01a1a147b7b" providerId="AD" clId="Web-{F4FC80B3-B154-4B4C-8335-133D9C05C5AA}" dt="2022-02-16T16:33:13.773" v="38" actId="1076"/>
          <ac:picMkLst>
            <pc:docMk/>
            <pc:sldMk cId="2326809422" sldId="290"/>
            <ac:picMk id="1026" creationId="{00000000-0000-0000-0000-000000000000}"/>
          </ac:picMkLst>
        </pc:picChg>
      </pc:sldChg>
      <pc:sldChg chg="addSp modSp mod setBg">
        <pc:chgData name="Ryals,Jessica M." userId="S::jessicaryals@ufl.edu::e769dffe-e968-4a7a-b5ad-c01a1a147b7b" providerId="AD" clId="Web-{F4FC80B3-B154-4B4C-8335-133D9C05C5AA}" dt="2022-02-16T16:33:31.352" v="39"/>
        <pc:sldMkLst>
          <pc:docMk/>
          <pc:sldMk cId="969484080" sldId="292"/>
        </pc:sldMkLst>
        <pc:spChg chg="mod">
          <ac:chgData name="Ryals,Jessica M." userId="S::jessicaryals@ufl.edu::e769dffe-e968-4a7a-b5ad-c01a1a147b7b" providerId="AD" clId="Web-{F4FC80B3-B154-4B4C-8335-133D9C05C5AA}" dt="2022-02-16T16:33:31.352" v="39"/>
          <ac:spMkLst>
            <pc:docMk/>
            <pc:sldMk cId="969484080" sldId="292"/>
            <ac:spMk id="2" creationId="{00000000-0000-0000-0000-000000000000}"/>
          </ac:spMkLst>
        </pc:spChg>
        <pc:spChg chg="mod">
          <ac:chgData name="Ryals,Jessica M." userId="S::jessicaryals@ufl.edu::e769dffe-e968-4a7a-b5ad-c01a1a147b7b" providerId="AD" clId="Web-{F4FC80B3-B154-4B4C-8335-133D9C05C5AA}" dt="2022-02-16T16:33:31.352" v="39"/>
          <ac:spMkLst>
            <pc:docMk/>
            <pc:sldMk cId="969484080" sldId="292"/>
            <ac:spMk id="3" creationId="{00000000-0000-0000-0000-000000000000}"/>
          </ac:spMkLst>
        </pc:spChg>
        <pc:spChg chg="add">
          <ac:chgData name="Ryals,Jessica M." userId="S::jessicaryals@ufl.edu::e769dffe-e968-4a7a-b5ad-c01a1a147b7b" providerId="AD" clId="Web-{F4FC80B3-B154-4B4C-8335-133D9C05C5AA}" dt="2022-02-16T16:33:31.352" v="39"/>
          <ac:spMkLst>
            <pc:docMk/>
            <pc:sldMk cId="969484080" sldId="292"/>
            <ac:spMk id="71" creationId="{3F4C104D-5F30-4811-9376-566B26E4719A}"/>
          </ac:spMkLst>
        </pc:spChg>
        <pc:spChg chg="add">
          <ac:chgData name="Ryals,Jessica M." userId="S::jessicaryals@ufl.edu::e769dffe-e968-4a7a-b5ad-c01a1a147b7b" providerId="AD" clId="Web-{F4FC80B3-B154-4B4C-8335-133D9C05C5AA}" dt="2022-02-16T16:33:31.352" v="39"/>
          <ac:spMkLst>
            <pc:docMk/>
            <pc:sldMk cId="969484080" sldId="292"/>
            <ac:spMk id="73" creationId="{0815E34B-5D02-4E01-A936-E8E1C0AB6F12}"/>
          </ac:spMkLst>
        </pc:spChg>
        <pc:spChg chg="add">
          <ac:chgData name="Ryals,Jessica M." userId="S::jessicaryals@ufl.edu::e769dffe-e968-4a7a-b5ad-c01a1a147b7b" providerId="AD" clId="Web-{F4FC80B3-B154-4B4C-8335-133D9C05C5AA}" dt="2022-02-16T16:33:31.352" v="39"/>
          <ac:spMkLst>
            <pc:docMk/>
            <pc:sldMk cId="969484080" sldId="292"/>
            <ac:spMk id="75" creationId="{7DE3414B-B032-4710-A468-D3285E38C5FF}"/>
          </ac:spMkLst>
        </pc:spChg>
        <pc:picChg chg="mod ord">
          <ac:chgData name="Ryals,Jessica M." userId="S::jessicaryals@ufl.edu::e769dffe-e968-4a7a-b5ad-c01a1a147b7b" providerId="AD" clId="Web-{F4FC80B3-B154-4B4C-8335-133D9C05C5AA}" dt="2022-02-16T16:33:31.352" v="39"/>
          <ac:picMkLst>
            <pc:docMk/>
            <pc:sldMk cId="969484080" sldId="292"/>
            <ac:picMk id="2050" creationId="{00000000-0000-0000-0000-000000000000}"/>
          </ac:picMkLst>
        </pc:picChg>
      </pc:sldChg>
      <pc:sldChg chg="addSp modSp">
        <pc:chgData name="Ryals,Jessica M." userId="S::jessicaryals@ufl.edu::e769dffe-e968-4a7a-b5ad-c01a1a147b7b" providerId="AD" clId="Web-{F4FC80B3-B154-4B4C-8335-133D9C05C5AA}" dt="2022-02-16T16:28:58.961" v="19" actId="1076"/>
        <pc:sldMkLst>
          <pc:docMk/>
          <pc:sldMk cId="2910835005" sldId="298"/>
        </pc:sldMkLst>
        <pc:spChg chg="mod">
          <ac:chgData name="Ryals,Jessica M." userId="S::jessicaryals@ufl.edu::e769dffe-e968-4a7a-b5ad-c01a1a147b7b" providerId="AD" clId="Web-{F4FC80B3-B154-4B4C-8335-133D9C05C5AA}" dt="2022-02-16T16:28:39.975" v="12" actId="20577"/>
          <ac:spMkLst>
            <pc:docMk/>
            <pc:sldMk cId="2910835005" sldId="298"/>
            <ac:spMk id="3" creationId="{00000000-0000-0000-0000-000000000000}"/>
          </ac:spMkLst>
        </pc:spChg>
        <pc:spChg chg="add mod">
          <ac:chgData name="Ryals,Jessica M." userId="S::jessicaryals@ufl.edu::e769dffe-e968-4a7a-b5ad-c01a1a147b7b" providerId="AD" clId="Web-{F4FC80B3-B154-4B4C-8335-133D9C05C5AA}" dt="2022-02-16T16:28:58.961" v="19" actId="1076"/>
          <ac:spMkLst>
            <pc:docMk/>
            <pc:sldMk cId="2910835005" sldId="298"/>
            <ac:spMk id="4" creationId="{4ADFB072-843E-4F1A-95E8-681EA475BD7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36B5A-593A-47A3-A9AE-0E3AA996C0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4FC34D-EB02-4902-ADDD-19CD80B4E6D0}">
      <dgm:prSet/>
      <dgm:spPr/>
      <dgm:t>
        <a:bodyPr/>
        <a:lstStyle/>
        <a:p>
          <a:r>
            <a:rPr lang="en-US"/>
            <a:t>The processor ( a.k.a. the one who does extraction and bottling) must also be the one who harvested the honey. </a:t>
          </a:r>
        </a:p>
      </dgm:t>
    </dgm:pt>
    <dgm:pt modelId="{AD9EDAAB-E47B-4A9F-B861-07DC40F5BD58}" type="parTrans" cxnId="{8FA77B44-8DEE-40A8-AEEA-BEF091F3745D}">
      <dgm:prSet/>
      <dgm:spPr/>
      <dgm:t>
        <a:bodyPr/>
        <a:lstStyle/>
        <a:p>
          <a:endParaRPr lang="en-US"/>
        </a:p>
      </dgm:t>
    </dgm:pt>
    <dgm:pt modelId="{334D6E4B-5A9B-4C72-9CFC-031A3BF624E3}" type="sibTrans" cxnId="{8FA77B44-8DEE-40A8-AEEA-BEF091F3745D}">
      <dgm:prSet/>
      <dgm:spPr/>
      <dgm:t>
        <a:bodyPr/>
        <a:lstStyle/>
        <a:p>
          <a:endParaRPr lang="en-US"/>
        </a:p>
      </dgm:t>
    </dgm:pt>
    <dgm:pt modelId="{B441107A-22D0-4591-9BFB-4A38C11B735A}">
      <dgm:prSet/>
      <dgm:spPr/>
      <dgm:t>
        <a:bodyPr/>
        <a:lstStyle/>
        <a:p>
          <a:r>
            <a:rPr lang="en-US"/>
            <a:t>You CANNOT extract and/or bottle honey that was harvested by others under cottage food.</a:t>
          </a:r>
        </a:p>
      </dgm:t>
    </dgm:pt>
    <dgm:pt modelId="{0430919A-D11A-4D4A-899D-42AA002B09F3}" type="parTrans" cxnId="{ABF8775B-3854-4A75-93BB-A71D72E84E63}">
      <dgm:prSet/>
      <dgm:spPr/>
      <dgm:t>
        <a:bodyPr/>
        <a:lstStyle/>
        <a:p>
          <a:endParaRPr lang="en-US"/>
        </a:p>
      </dgm:t>
    </dgm:pt>
    <dgm:pt modelId="{AB6E4096-953C-4110-AB7C-932CE550034A}" type="sibTrans" cxnId="{ABF8775B-3854-4A75-93BB-A71D72E84E63}">
      <dgm:prSet/>
      <dgm:spPr/>
      <dgm:t>
        <a:bodyPr/>
        <a:lstStyle/>
        <a:p>
          <a:endParaRPr lang="en-US"/>
        </a:p>
      </dgm:t>
    </dgm:pt>
    <dgm:pt modelId="{D8D996DE-7267-4AAF-BF39-54088CD17ABE}" type="pres">
      <dgm:prSet presAssocID="{90A36B5A-593A-47A3-A9AE-0E3AA996C0A4}" presName="linear" presStyleCnt="0">
        <dgm:presLayoutVars>
          <dgm:animLvl val="lvl"/>
          <dgm:resizeHandles val="exact"/>
        </dgm:presLayoutVars>
      </dgm:prSet>
      <dgm:spPr/>
    </dgm:pt>
    <dgm:pt modelId="{D60EF968-6095-46DF-A8C1-2137CDB5BFEC}" type="pres">
      <dgm:prSet presAssocID="{244FC34D-EB02-4902-ADDD-19CD80B4E6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A55057-28EF-415C-A0B2-75C1842C3C24}" type="pres">
      <dgm:prSet presAssocID="{334D6E4B-5A9B-4C72-9CFC-031A3BF624E3}" presName="spacer" presStyleCnt="0"/>
      <dgm:spPr/>
    </dgm:pt>
    <dgm:pt modelId="{05F1BBFE-4BD2-4FE4-A206-DDD1391C1524}" type="pres">
      <dgm:prSet presAssocID="{B441107A-22D0-4591-9BFB-4A38C11B735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F8775B-3854-4A75-93BB-A71D72E84E63}" srcId="{90A36B5A-593A-47A3-A9AE-0E3AA996C0A4}" destId="{B441107A-22D0-4591-9BFB-4A38C11B735A}" srcOrd="1" destOrd="0" parTransId="{0430919A-D11A-4D4A-899D-42AA002B09F3}" sibTransId="{AB6E4096-953C-4110-AB7C-932CE550034A}"/>
    <dgm:cxn modelId="{8FA77B44-8DEE-40A8-AEEA-BEF091F3745D}" srcId="{90A36B5A-593A-47A3-A9AE-0E3AA996C0A4}" destId="{244FC34D-EB02-4902-ADDD-19CD80B4E6D0}" srcOrd="0" destOrd="0" parTransId="{AD9EDAAB-E47B-4A9F-B861-07DC40F5BD58}" sibTransId="{334D6E4B-5A9B-4C72-9CFC-031A3BF624E3}"/>
    <dgm:cxn modelId="{BEE7CD6F-562E-4D9C-A2C9-97727EA07356}" type="presOf" srcId="{244FC34D-EB02-4902-ADDD-19CD80B4E6D0}" destId="{D60EF968-6095-46DF-A8C1-2137CDB5BFEC}" srcOrd="0" destOrd="0" presId="urn:microsoft.com/office/officeart/2005/8/layout/vList2"/>
    <dgm:cxn modelId="{7F5249B2-A5FC-4336-9229-586F51B5D086}" type="presOf" srcId="{B441107A-22D0-4591-9BFB-4A38C11B735A}" destId="{05F1BBFE-4BD2-4FE4-A206-DDD1391C1524}" srcOrd="0" destOrd="0" presId="urn:microsoft.com/office/officeart/2005/8/layout/vList2"/>
    <dgm:cxn modelId="{E949C7DC-91F5-4A72-AAB2-EFCA84E247E5}" type="presOf" srcId="{90A36B5A-593A-47A3-A9AE-0E3AA996C0A4}" destId="{D8D996DE-7267-4AAF-BF39-54088CD17ABE}" srcOrd="0" destOrd="0" presId="urn:microsoft.com/office/officeart/2005/8/layout/vList2"/>
    <dgm:cxn modelId="{212C9EAE-5AD9-4962-B1E9-3ADC221F9E23}" type="presParOf" srcId="{D8D996DE-7267-4AAF-BF39-54088CD17ABE}" destId="{D60EF968-6095-46DF-A8C1-2137CDB5BFEC}" srcOrd="0" destOrd="0" presId="urn:microsoft.com/office/officeart/2005/8/layout/vList2"/>
    <dgm:cxn modelId="{AE50D8CD-EB66-4284-B7C0-E86D98CD405C}" type="presParOf" srcId="{D8D996DE-7267-4AAF-BF39-54088CD17ABE}" destId="{04A55057-28EF-415C-A0B2-75C1842C3C24}" srcOrd="1" destOrd="0" presId="urn:microsoft.com/office/officeart/2005/8/layout/vList2"/>
    <dgm:cxn modelId="{B078F859-67B2-41D6-9DF2-6FE5809C3506}" type="presParOf" srcId="{D8D996DE-7267-4AAF-BF39-54088CD17ABE}" destId="{05F1BBFE-4BD2-4FE4-A206-DDD1391C15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EF968-6095-46DF-A8C1-2137CDB5BFEC}">
      <dsp:nvSpPr>
        <dsp:cNvPr id="0" name=""/>
        <dsp:cNvSpPr/>
      </dsp:nvSpPr>
      <dsp:spPr>
        <a:xfrm>
          <a:off x="0" y="127061"/>
          <a:ext cx="5159230" cy="172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processor ( a.k.a. the one who does extraction and bottling) must also be the one who harvested the honey. </a:t>
          </a:r>
        </a:p>
      </dsp:txBody>
      <dsp:txXfrm>
        <a:off x="84244" y="211305"/>
        <a:ext cx="4990742" cy="1557262"/>
      </dsp:txXfrm>
    </dsp:sp>
    <dsp:sp modelId="{05F1BBFE-4BD2-4FE4-A206-DDD1391C1524}">
      <dsp:nvSpPr>
        <dsp:cNvPr id="0" name=""/>
        <dsp:cNvSpPr/>
      </dsp:nvSpPr>
      <dsp:spPr>
        <a:xfrm>
          <a:off x="0" y="1924811"/>
          <a:ext cx="5159230" cy="172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CANNOT extract and/or bottle honey that was harvested by others under cottage food.</a:t>
          </a:r>
        </a:p>
      </dsp:txBody>
      <dsp:txXfrm>
        <a:off x="84244" y="2009055"/>
        <a:ext cx="4990742" cy="1557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27D3-4389-448D-BA74-25034E23BB85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4AD8A-6E08-4786-8B61-782B1248A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9D0488-9697-4742-B53D-4695F7765BE0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698916-54B5-414F-9A61-62A7DFAC6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1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g.state.fl.us/statu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ervices/organic-certification/becoming-certifie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cs.gov/Business-Services/Food/Food-Establishments/Cottage-Foo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collier+county+growth+management&amp;ei=NCUNYqSXD_CUwbkPu-iV4A4&amp;ved=0ahUKEwikgcKn0YT2AhVwSjABHTt0BewQ4dUDCA4&amp;uact=5&amp;oq=collier+county+growth+management&amp;gs_lcp=Cgdnd3Mtd2l6EAMyCwguEIAEEMcBEK8BMgUIABCABDIFCAAQgAQyBQgAEIAEMgkIABDJAxAWEB4yBggAEBYQHjIGCAAQFhAeMgYIABAWEB46BwgAEEcQsAM6CAgAEIAEEMkDSgQIQRgASgQIRhgAUNkCWPQPYIgRaAFwAXgAgAGEAYgB7AySAQQxMS42mAEAoAEByAEIwAEB&amp;sclient=gws-wi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Selling Honey Under the Cottage Food Law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2" r="1" b="9066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FDACS Cottage Food Law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FB072-843E-4F1A-95E8-681EA475BD7E}"/>
              </a:ext>
            </a:extLst>
          </p:cNvPr>
          <p:cNvSpPr txBox="1"/>
          <p:nvPr/>
        </p:nvSpPr>
        <p:spPr>
          <a:xfrm>
            <a:off x="361043" y="6166758"/>
            <a:ext cx="4802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EFFFF"/>
                </a:solidFill>
              </a:rPr>
              <a:t>UF is an equal opportunity employer</a:t>
            </a:r>
            <a:r>
              <a:rPr lang="en-US" i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108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Cottage Food Law?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2168"/>
            <a:ext cx="9276217" cy="48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2011, The Florida Legislature passed HB 7209 which allows for </a:t>
            </a:r>
            <a:r>
              <a:rPr lang="en-US" sz="2400" b="1" dirty="0"/>
              <a:t>individuals </a:t>
            </a:r>
            <a:r>
              <a:rPr lang="en-US" sz="2400" dirty="0"/>
              <a:t>to </a:t>
            </a:r>
            <a:r>
              <a:rPr lang="en-US" sz="2400" b="1" dirty="0"/>
              <a:t>make, sell, and store </a:t>
            </a:r>
            <a:r>
              <a:rPr lang="en-US" sz="2400" dirty="0"/>
              <a:t>‘</a:t>
            </a:r>
            <a:r>
              <a:rPr lang="en-US" sz="2400" b="1" dirty="0"/>
              <a:t>cottage foods</a:t>
            </a:r>
            <a:r>
              <a:rPr lang="en-US" sz="2400" dirty="0"/>
              <a:t>’ with no requirement for licensing or permitting from the </a:t>
            </a:r>
            <a:r>
              <a:rPr lang="en-US" sz="2400" b="1" dirty="0"/>
              <a:t>Florida Department of Agriculture and Consumer Services </a:t>
            </a:r>
            <a:r>
              <a:rPr lang="en-US" sz="2400" dirty="0"/>
              <a:t>(FDACS) </a:t>
            </a:r>
            <a:r>
              <a:rPr lang="en-US" sz="2400" dirty="0">
                <a:hlinkClick r:id="rId2"/>
              </a:rPr>
              <a:t>http://leg.state.fl.us/statues/</a:t>
            </a:r>
            <a:r>
              <a:rPr lang="en-US" sz="2400" dirty="0"/>
              <a:t>  </a:t>
            </a:r>
          </a:p>
          <a:p>
            <a:r>
              <a:rPr lang="en-US" sz="2400" dirty="0"/>
              <a:t>A limited list of cottage foods that are not “Potentially Hazardous Foods,” including honey (bottled or cut comb)</a:t>
            </a:r>
          </a:p>
          <a:p>
            <a:r>
              <a:rPr lang="en-US" sz="2400" dirty="0"/>
              <a:t>Prepared and packaged by an individual at their residence</a:t>
            </a:r>
          </a:p>
          <a:p>
            <a:r>
              <a:rPr lang="en-US" sz="2400" dirty="0"/>
              <a:t>The State does not require inspection, unless a complaint is made.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4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854" y="125182"/>
            <a:ext cx="8911687" cy="1280890"/>
          </a:xfrm>
        </p:spPr>
        <p:txBody>
          <a:bodyPr/>
          <a:lstStyle/>
          <a:p>
            <a:r>
              <a:rPr lang="en-US" dirty="0"/>
              <a:t>What are the Limits?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211" y="480457"/>
            <a:ext cx="9759043" cy="61162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</a:rPr>
              <a:t> Sales up to a gross of $250,000 annually (2021)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>
                <a:solidFill>
                  <a:srgbClr val="404040"/>
                </a:solidFill>
              </a:rPr>
              <a:t>May sell, offer for sale, and accept payment over  the internet or by mail order</a:t>
            </a:r>
          </a:p>
          <a:p>
            <a:r>
              <a:rPr lang="en-US" sz="2800" dirty="0">
                <a:solidFill>
                  <a:srgbClr val="404040"/>
                </a:solidFill>
              </a:rPr>
              <a:t>Products may be delivered in person directly to the consumer, to a specific event venue, or shipped across state lines by the United States Postal Service or commercial mail delivery service. </a:t>
            </a:r>
          </a:p>
          <a:p>
            <a:r>
              <a:rPr lang="en-US" sz="2800" dirty="0">
                <a:solidFill>
                  <a:srgbClr val="404040"/>
                </a:solidFill>
              </a:rPr>
              <a:t>Products may be sold at farmer’s markets, pop-up markets, flea markets, and roadside stands (provided there are no other food items at the stand that require a food permit). </a:t>
            </a:r>
          </a:p>
          <a:p>
            <a:r>
              <a:rPr lang="en-US" sz="2800" dirty="0"/>
              <a:t> No consignment or retail store sales </a:t>
            </a:r>
          </a:p>
          <a:p>
            <a:r>
              <a:rPr lang="en-US" sz="2800" dirty="0"/>
              <a:t> No restaurant sales</a:t>
            </a:r>
          </a:p>
          <a:p>
            <a:r>
              <a:rPr lang="en-US" sz="2800" dirty="0"/>
              <a:t> No wholesale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549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996" y="705753"/>
            <a:ext cx="8911687" cy="1280890"/>
          </a:xfrm>
        </p:spPr>
        <p:txBody>
          <a:bodyPr/>
          <a:lstStyle/>
          <a:p>
            <a:r>
              <a:rPr lang="en-US" dirty="0"/>
              <a:t>Additional Requirements for Honey 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4EDD1C64-0DD8-4DDA-A759-D6E0C68CA3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45382" y="2133600"/>
          <a:ext cx="515923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4" y="2303648"/>
            <a:ext cx="5153816" cy="344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0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Label Requirements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/>
              <a:t>Honey must be packaged—bottled or cut-comb in a container—and the label must include: </a:t>
            </a:r>
          </a:p>
          <a:p>
            <a:pPr marL="0" indent="0">
              <a:buNone/>
            </a:pPr>
            <a:r>
              <a:rPr lang="en-US"/>
              <a:t>1. Name of Product </a:t>
            </a:r>
          </a:p>
          <a:p>
            <a:pPr marL="0" indent="0">
              <a:buNone/>
            </a:pPr>
            <a:r>
              <a:rPr lang="en-US"/>
              <a:t>2. Name &amp; address of cottage food operator </a:t>
            </a:r>
          </a:p>
          <a:p>
            <a:pPr marL="0" indent="0">
              <a:buNone/>
            </a:pPr>
            <a:r>
              <a:rPr lang="en-US"/>
              <a:t>3. Ingredients </a:t>
            </a:r>
          </a:p>
          <a:p>
            <a:pPr marL="0" indent="0">
              <a:buNone/>
            </a:pPr>
            <a:r>
              <a:rPr lang="en-US"/>
              <a:t>4. Net Weight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658875"/>
            <a:ext cx="6953577" cy="52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Requirements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703" y="1246910"/>
            <a:ext cx="8915400" cy="4527166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000" dirty="0"/>
              <a:t>5. Allergen Information Since honey is not considered an allergen, but it has been associated with infant botulism, it is </a:t>
            </a:r>
            <a:r>
              <a:rPr lang="en-US" sz="2000" i="1" dirty="0"/>
              <a:t>recommended </a:t>
            </a:r>
            <a:r>
              <a:rPr lang="en-US" sz="2000" dirty="0"/>
              <a:t>to include: “Do not feed to infants less than one year old” </a:t>
            </a:r>
          </a:p>
          <a:p>
            <a:pPr marL="0" indent="0">
              <a:buNone/>
            </a:pPr>
            <a:r>
              <a:rPr lang="en-US" sz="2000" dirty="0"/>
              <a:t>6. And the statement: </a:t>
            </a:r>
          </a:p>
          <a:p>
            <a:pPr marL="0" indent="0">
              <a:buNone/>
            </a:pPr>
            <a:r>
              <a:rPr lang="en-US" sz="2000" dirty="0"/>
              <a:t>	“Made in a cottage food operation that is not subject to Florida’s 	food safety regulations” </a:t>
            </a:r>
          </a:p>
          <a:p>
            <a:pPr marL="0" indent="0">
              <a:buNone/>
            </a:pPr>
            <a:r>
              <a:rPr lang="en-US" sz="2000" dirty="0"/>
              <a:t>* Statement must be in at least 10 point font, and in a color that provides clear contrast to the background of the label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150D7-F93D-480C-8A6E-6011E85249DB}"/>
              </a:ext>
            </a:extLst>
          </p:cNvPr>
          <p:cNvSpPr txBox="1"/>
          <p:nvPr/>
        </p:nvSpPr>
        <p:spPr>
          <a:xfrm>
            <a:off x="3470096" y="5647332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Visit FDACS website for specific label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60401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Regulation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703" y="1246910"/>
            <a:ext cx="8915400" cy="3777622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400" dirty="0"/>
              <a:t>Florida’s Cottage Food regulations does not exempt you from tax laws and local level regulator requirements. </a:t>
            </a:r>
          </a:p>
          <a:p>
            <a:r>
              <a:rPr lang="en-US" sz="2400" dirty="0"/>
              <a:t>In Collier County, you may be required to have: </a:t>
            </a:r>
          </a:p>
          <a:p>
            <a:pPr marL="0" indent="0">
              <a:buNone/>
            </a:pPr>
            <a:r>
              <a:rPr lang="en-US" sz="2400" dirty="0"/>
              <a:t>	• Business Tax Receipt License (from the Collier County 	Tax  Collector’s office) </a:t>
            </a:r>
          </a:p>
          <a:p>
            <a:pPr marL="0" indent="0">
              <a:buNone/>
            </a:pPr>
            <a:r>
              <a:rPr lang="en-US" sz="2400" dirty="0"/>
              <a:t>	• Home Occupation zoning certificate (from the 	Growth  Management office) </a:t>
            </a:r>
          </a:p>
          <a:p>
            <a:pPr marL="0" indent="0">
              <a:buNone/>
            </a:pPr>
            <a:r>
              <a:rPr lang="en-US" sz="2400" dirty="0"/>
              <a:t>	• If using a business name, you need to file a “Doing 	Business As” 	with the Florida Division of Corporations.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21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Descriptors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r="20631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426" y="1019631"/>
            <a:ext cx="5520509" cy="37776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 Avoid any nutritional claims or health related statements on the label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Natural or Pure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Raw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Organic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3"/>
              </a:rPr>
              <a:t>https://www.ams.usda.gov/services/organic-certification/becoming-certified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Plant source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Beekeepers should avoid preceding the floral source with the word “Pure” since bees do not exclusively use one floral source. </a:t>
            </a:r>
          </a:p>
        </p:txBody>
      </p:sp>
    </p:spTree>
    <p:extLst>
      <p:ext uri="{BB962C8B-B14F-4D97-AF65-F5344CB8AC3E}">
        <p14:creationId xmlns:p14="http://schemas.microsoft.com/office/powerpoint/2010/main" val="427128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1FC7D4-32B6-443F-9F1F-EDE0BDDF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FDACS website for all questions! 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Home - Florida Department of Agriculture &amp;amp; Consumer Services">
            <a:extLst>
              <a:ext uri="{FF2B5EF4-FFF2-40B4-BE49-F238E27FC236}">
                <a16:creationId xmlns:a16="http://schemas.microsoft.com/office/drawing/2014/main" id="{E2885BE2-6051-4B19-B29C-73F44DE39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17279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583D-B3B4-4D5E-AB4B-16B82023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Cottage Foods / Food Establishments / Food / Business Services / Home - Florida Department of Agriculture &amp; Consumer Services (fdacs.gov)</a:t>
            </a:r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582420F-EECE-4515-B7B3-20F6B10EAE68}"/>
              </a:ext>
            </a:extLst>
          </p:cNvPr>
          <p:cNvSpPr txBox="1">
            <a:spLocks/>
          </p:cNvSpPr>
          <p:nvPr/>
        </p:nvSpPr>
        <p:spPr>
          <a:xfrm>
            <a:off x="6402721" y="4014157"/>
            <a:ext cx="502151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Collier County for Local Codes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2450A3-3AF7-4361-850F-26C97D1C8282}"/>
              </a:ext>
            </a:extLst>
          </p:cNvPr>
          <p:cNvSpPr txBox="1"/>
          <p:nvPr/>
        </p:nvSpPr>
        <p:spPr>
          <a:xfrm>
            <a:off x="7848364" y="5448813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4"/>
              </a:rPr>
              <a:t>(239) 252-8192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63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6201D7D570F43A7C577F252E82D1C" ma:contentTypeVersion="13" ma:contentTypeDescription="Create a new document." ma:contentTypeScope="" ma:versionID="a7426c286d89fe94ca7e167ed9529db2">
  <xsd:schema xmlns:xsd="http://www.w3.org/2001/XMLSchema" xmlns:xs="http://www.w3.org/2001/XMLSchema" xmlns:p="http://schemas.microsoft.com/office/2006/metadata/properties" xmlns:ns2="6cda87aa-ae12-404d-91d6-624bd4c97d72" xmlns:ns3="1bf888f9-de8b-479d-93b6-fed009ac0500" targetNamespace="http://schemas.microsoft.com/office/2006/metadata/properties" ma:root="true" ma:fieldsID="101222621d6280349fdbcc0d996a69c1" ns2:_="" ns3:_="">
    <xsd:import namespace="6cda87aa-ae12-404d-91d6-624bd4c97d72"/>
    <xsd:import namespace="1bf888f9-de8b-479d-93b6-fed009ac0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a87aa-ae12-404d-91d6-624bd4c97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888f9-de8b-479d-93b6-fed009ac05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A8EE57-5F24-44FD-9CB6-38EA6DEAB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a87aa-ae12-404d-91d6-624bd4c97d72"/>
    <ds:schemaRef ds:uri="1bf888f9-de8b-479d-93b6-fed009ac0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6D917-1DEC-4ABB-BE64-7D1CC280B7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D3C11B-D6E9-4584-BB68-4D9849D5A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1659</TotalTime>
  <Words>610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 Selling Honey Under the Cottage Food Law </vt:lpstr>
      <vt:lpstr>What is the Cottage Food Law?</vt:lpstr>
      <vt:lpstr>What are the Limits? </vt:lpstr>
      <vt:lpstr>Additional Requirements for Honey </vt:lpstr>
      <vt:lpstr>Label Requirements </vt:lpstr>
      <vt:lpstr>Label Requirements (cont.) </vt:lpstr>
      <vt:lpstr>Local Regulation </vt:lpstr>
      <vt:lpstr>Descriptors </vt:lpstr>
      <vt:lpstr>FDACS website for all questions!  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Beekeeping</dc:title>
  <dc:creator>Aldridge,Trisha L</dc:creator>
  <cp:lastModifiedBy>Ryals,Jessica M.</cp:lastModifiedBy>
  <cp:revision>75</cp:revision>
  <cp:lastPrinted>2017-06-09T17:22:21Z</cp:lastPrinted>
  <dcterms:created xsi:type="dcterms:W3CDTF">2016-09-20T19:48:41Z</dcterms:created>
  <dcterms:modified xsi:type="dcterms:W3CDTF">2022-02-16T16:33:39Z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0x0101000226201D7D570F43A7C577F252E82D1C</vt:lpwstr>
  </property>
  <property fmtid="{D5CDD505-2E9C-101B-9397-08002B2CF9AE}" pid="3" name="Order">
    <vt:r8>1626600</vt:r8>
  </property>
</Properties>
</file>